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351" r:id="rId3"/>
    <p:sldId id="350" r:id="rId4"/>
    <p:sldId id="352" r:id="rId5"/>
    <p:sldId id="353" r:id="rId6"/>
    <p:sldId id="346" r:id="rId7"/>
    <p:sldId id="345" r:id="rId8"/>
    <p:sldId id="347" r:id="rId9"/>
    <p:sldId id="348" r:id="rId10"/>
    <p:sldId id="324" r:id="rId11"/>
    <p:sldId id="32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A8B0"/>
    <a:srgbClr val="003D74"/>
    <a:srgbClr val="504F4F"/>
    <a:srgbClr val="009999"/>
    <a:srgbClr val="FFFFFF"/>
    <a:srgbClr val="DF8C8C"/>
    <a:srgbClr val="F5DEDD"/>
    <a:srgbClr val="EBF4E6"/>
    <a:srgbClr val="A4ED71"/>
    <a:srgbClr val="FBD8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9"/>
    <p:restoredTop sz="89232"/>
  </p:normalViewPr>
  <p:slideViewPr>
    <p:cSldViewPr snapToGrid="0">
      <p:cViewPr varScale="1">
        <p:scale>
          <a:sx n="112" d="100"/>
          <a:sy n="112" d="100"/>
        </p:scale>
        <p:origin x="10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BCF2B-828B-1247-8AD1-84E9CCE66896}" type="datetimeFigureOut">
              <a:rPr lang="en-US" smtClean="0"/>
              <a:t>12/14/23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0B6D6-1B1E-3F46-8AE8-0DDF0838C13A}" type="slidenum">
              <a:rPr lang="en-US" smtClean="0"/>
              <a:t>‹#›</a:t>
            </a:fld>
            <a:endParaRPr lang="en-US"/>
          </a:p>
        </p:txBody>
      </p:sp>
    </p:spTree>
    <p:extLst>
      <p:ext uri="{BB962C8B-B14F-4D97-AF65-F5344CB8AC3E}">
        <p14:creationId xmlns:p14="http://schemas.microsoft.com/office/powerpoint/2010/main" val="3411904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GB" dirty="0"/>
          </a:p>
        </p:txBody>
      </p:sp>
      <p:sp>
        <p:nvSpPr>
          <p:cNvPr id="4" name="Slide Number Placeholder 3"/>
          <p:cNvSpPr>
            <a:spLocks noGrp="1"/>
          </p:cNvSpPr>
          <p:nvPr>
            <p:ph type="sldNum" sz="quarter" idx="5"/>
          </p:nvPr>
        </p:nvSpPr>
        <p:spPr/>
        <p:txBody>
          <a:bodyPr/>
          <a:lstStyle/>
          <a:p>
            <a:fld id="{0DFBEDA3-1452-454A-A88D-BAFF6180DA41}" type="slidenum">
              <a:rPr lang="en-US" smtClean="0"/>
              <a:t>1</a:t>
            </a:fld>
            <a:endParaRPr lang="en-US"/>
          </a:p>
        </p:txBody>
      </p:sp>
    </p:spTree>
    <p:extLst>
      <p:ext uri="{BB962C8B-B14F-4D97-AF65-F5344CB8AC3E}">
        <p14:creationId xmlns:p14="http://schemas.microsoft.com/office/powerpoint/2010/main" val="3885773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1D5DB"/>
                </a:solidFill>
                <a:effectLst/>
                <a:latin typeface="Söhne"/>
              </a:rPr>
              <a:t>Ethical and responsible AI refers to the development, deployment, and use of artificial intelligence systems in a manner that aligns with ethical principles, societal values, and legal standards. It encompasses a set of guidelines and practices aimed at ensuring that AI technologies benefit individuals and society while minimizing potential risks and harms. Key elements of ethical and responsible AI include:</a:t>
            </a:r>
            <a:endParaRPr lang="en-US" dirty="0"/>
          </a:p>
        </p:txBody>
      </p:sp>
      <p:sp>
        <p:nvSpPr>
          <p:cNvPr id="4" name="Slide Number Placeholder 3"/>
          <p:cNvSpPr>
            <a:spLocks noGrp="1"/>
          </p:cNvSpPr>
          <p:nvPr>
            <p:ph type="sldNum" sz="quarter" idx="5"/>
          </p:nvPr>
        </p:nvSpPr>
        <p:spPr/>
        <p:txBody>
          <a:bodyPr/>
          <a:lstStyle/>
          <a:p>
            <a:fld id="{66A0B6D6-1B1E-3F46-8AE8-0DDF0838C13A}" type="slidenum">
              <a:rPr lang="en-US" smtClean="0"/>
              <a:t>2</a:t>
            </a:fld>
            <a:endParaRPr lang="en-US"/>
          </a:p>
        </p:txBody>
      </p:sp>
    </p:spTree>
    <p:extLst>
      <p:ext uri="{BB962C8B-B14F-4D97-AF65-F5344CB8AC3E}">
        <p14:creationId xmlns:p14="http://schemas.microsoft.com/office/powerpoint/2010/main" val="2382993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A0B6D6-1B1E-3F46-8AE8-0DDF0838C13A}" type="slidenum">
              <a:rPr lang="en-US" smtClean="0"/>
              <a:t>3</a:t>
            </a:fld>
            <a:endParaRPr lang="en-US"/>
          </a:p>
        </p:txBody>
      </p:sp>
    </p:spTree>
    <p:extLst>
      <p:ext uri="{BB962C8B-B14F-4D97-AF65-F5344CB8AC3E}">
        <p14:creationId xmlns:p14="http://schemas.microsoft.com/office/powerpoint/2010/main" val="146425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tx1">
                    <a:lumMod val="65000"/>
                    <a:lumOff val="35000"/>
                  </a:schemeClr>
                </a:solidFill>
              </a:rPr>
              <a:t>A balance between regulation and oversight, guidance, or governance of AI to ensure ethical and responsible AI.</a:t>
            </a:r>
            <a:endParaRPr lang="en-US" dirty="0">
              <a:solidFill>
                <a:schemeClr val="tx1">
                  <a:lumMod val="65000"/>
                  <a:lumOff val="35000"/>
                </a:schemeClr>
              </a:solidFill>
            </a:endParaRPr>
          </a:p>
          <a:p>
            <a:endParaRPr lang="en-US" dirty="0"/>
          </a:p>
        </p:txBody>
      </p:sp>
      <p:sp>
        <p:nvSpPr>
          <p:cNvPr id="4" name="Slide Number Placeholder 3"/>
          <p:cNvSpPr>
            <a:spLocks noGrp="1"/>
          </p:cNvSpPr>
          <p:nvPr>
            <p:ph type="sldNum" sz="quarter" idx="5"/>
          </p:nvPr>
        </p:nvSpPr>
        <p:spPr/>
        <p:txBody>
          <a:bodyPr/>
          <a:lstStyle/>
          <a:p>
            <a:fld id="{66A0B6D6-1B1E-3F46-8AE8-0DDF0838C13A}" type="slidenum">
              <a:rPr lang="en-US" smtClean="0"/>
              <a:t>4</a:t>
            </a:fld>
            <a:endParaRPr lang="en-US"/>
          </a:p>
        </p:txBody>
      </p:sp>
    </p:spTree>
    <p:extLst>
      <p:ext uri="{BB962C8B-B14F-4D97-AF65-F5344CB8AC3E}">
        <p14:creationId xmlns:p14="http://schemas.microsoft.com/office/powerpoint/2010/main" val="7269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Regarding antimicrobial decision making, we believe a </a:t>
            </a:r>
            <a:r>
              <a:rPr lang="en-US" sz="1200" b="1" dirty="0"/>
              <a:t>utilitarian approach </a:t>
            </a:r>
            <a:r>
              <a:rPr lang="en-US" sz="1200" dirty="0"/>
              <a:t>is most suitable for developing AI-based CDSSs, and that technology should focus on the </a:t>
            </a:r>
            <a:r>
              <a:rPr lang="en-US" sz="1200" b="1" dirty="0"/>
              <a:t>likelihood of drug effectiveness and that of resistance </a:t>
            </a:r>
            <a:r>
              <a:rPr lang="en-US" sz="1200" dirty="0"/>
              <a:t>in order to have the biggest impact on supporting moral antimicrobial prescribing (Table. 1). Furthermore, for antimicrobials, </a:t>
            </a:r>
            <a:r>
              <a:rPr lang="en-US" sz="1200" b="1" dirty="0"/>
              <a:t>spatial and temporal considerations are critical</a:t>
            </a:r>
            <a:r>
              <a:rPr lang="en-US" sz="1200" dirty="0"/>
              <a:t> to </a:t>
            </a:r>
            <a:r>
              <a:rPr lang="en-US" sz="1200" dirty="0" err="1"/>
              <a:t>optimise</a:t>
            </a:r>
            <a:r>
              <a:rPr lang="en-US" sz="1200" dirty="0"/>
              <a:t> treatment outcomes and </a:t>
            </a:r>
            <a:r>
              <a:rPr lang="en-US" sz="1200" dirty="0" err="1"/>
              <a:t>minimise</a:t>
            </a:r>
            <a:r>
              <a:rPr lang="en-US" sz="1200" dirty="0"/>
              <a:t> the development of side effects or AMR. Decision making in antimicrobial prescribing is frequent, pressing, and both morally and technically complex. But by applying ethical theories to specific scenarios and incorporating moral paradigms, we can </a:t>
            </a:r>
            <a:r>
              <a:rPr lang="en-US" sz="1200" b="1" dirty="0"/>
              <a:t>ensure that AI-based CDSSs tackle global problems, such as the emerging AMR crisis, in a moral way.</a:t>
            </a:r>
            <a:r>
              <a:rPr lang="en-GB" sz="1200" b="1" dirty="0"/>
              <a:t> </a:t>
            </a:r>
            <a:endParaRPr lang="en-US" sz="1200" b="1" dirty="0"/>
          </a:p>
          <a:p>
            <a:endParaRPr lang="en-US" dirty="0"/>
          </a:p>
        </p:txBody>
      </p:sp>
      <p:sp>
        <p:nvSpPr>
          <p:cNvPr id="4" name="Slide Number Placeholder 3"/>
          <p:cNvSpPr>
            <a:spLocks noGrp="1"/>
          </p:cNvSpPr>
          <p:nvPr>
            <p:ph type="sldNum" sz="quarter" idx="5"/>
          </p:nvPr>
        </p:nvSpPr>
        <p:spPr/>
        <p:txBody>
          <a:bodyPr/>
          <a:lstStyle/>
          <a:p>
            <a:fld id="{66A0B6D6-1B1E-3F46-8AE8-0DDF0838C13A}" type="slidenum">
              <a:rPr lang="en-US" smtClean="0"/>
              <a:t>6</a:t>
            </a:fld>
            <a:endParaRPr lang="en-US"/>
          </a:p>
        </p:txBody>
      </p:sp>
    </p:spTree>
    <p:extLst>
      <p:ext uri="{BB962C8B-B14F-4D97-AF65-F5344CB8AC3E}">
        <p14:creationId xmlns:p14="http://schemas.microsoft.com/office/powerpoint/2010/main" val="3196822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A0B6D6-1B1E-3F46-8AE8-0DDF0838C13A}" type="slidenum">
              <a:rPr lang="en-US" smtClean="0"/>
              <a:t>7</a:t>
            </a:fld>
            <a:endParaRPr lang="en-US"/>
          </a:p>
        </p:txBody>
      </p:sp>
    </p:spTree>
    <p:extLst>
      <p:ext uri="{BB962C8B-B14F-4D97-AF65-F5344CB8AC3E}">
        <p14:creationId xmlns:p14="http://schemas.microsoft.com/office/powerpoint/2010/main" val="212263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A0B6D6-1B1E-3F46-8AE8-0DDF0838C13A}" type="slidenum">
              <a:rPr lang="en-US" smtClean="0"/>
              <a:t>8</a:t>
            </a:fld>
            <a:endParaRPr lang="en-US"/>
          </a:p>
        </p:txBody>
      </p:sp>
    </p:spTree>
    <p:extLst>
      <p:ext uri="{BB962C8B-B14F-4D97-AF65-F5344CB8AC3E}">
        <p14:creationId xmlns:p14="http://schemas.microsoft.com/office/powerpoint/2010/main" val="744737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A0B6D6-1B1E-3F46-8AE8-0DDF0838C13A}" type="slidenum">
              <a:rPr lang="en-US" smtClean="0"/>
              <a:t>9</a:t>
            </a:fld>
            <a:endParaRPr lang="en-US"/>
          </a:p>
        </p:txBody>
      </p:sp>
    </p:spTree>
    <p:extLst>
      <p:ext uri="{BB962C8B-B14F-4D97-AF65-F5344CB8AC3E}">
        <p14:creationId xmlns:p14="http://schemas.microsoft.com/office/powerpoint/2010/main" val="1649077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GB" dirty="0"/>
          </a:p>
        </p:txBody>
      </p:sp>
      <p:sp>
        <p:nvSpPr>
          <p:cNvPr id="4" name="Slide Number Placeholder 3"/>
          <p:cNvSpPr>
            <a:spLocks noGrp="1"/>
          </p:cNvSpPr>
          <p:nvPr>
            <p:ph type="sldNum" sz="quarter" idx="5"/>
          </p:nvPr>
        </p:nvSpPr>
        <p:spPr/>
        <p:txBody>
          <a:bodyPr/>
          <a:lstStyle/>
          <a:p>
            <a:fld id="{0DFBEDA3-1452-454A-A88D-BAFF6180DA41}" type="slidenum">
              <a:rPr lang="en-US" smtClean="0"/>
              <a:t>10</a:t>
            </a:fld>
            <a:endParaRPr lang="en-US"/>
          </a:p>
        </p:txBody>
      </p:sp>
    </p:spTree>
    <p:extLst>
      <p:ext uri="{BB962C8B-B14F-4D97-AF65-F5344CB8AC3E}">
        <p14:creationId xmlns:p14="http://schemas.microsoft.com/office/powerpoint/2010/main" val="1845081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73A2-320E-D1AC-545C-2741CD04B2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A3FBF03-C504-69FA-439B-7F27C80905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BD25C64-3569-17E7-207E-743FEABBF6C5}"/>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5" name="Footer Placeholder 4">
            <a:extLst>
              <a:ext uri="{FF2B5EF4-FFF2-40B4-BE49-F238E27FC236}">
                <a16:creationId xmlns:a16="http://schemas.microsoft.com/office/drawing/2014/main" id="{ADF95A56-A137-2EE0-841D-F014C08F49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65A78-EE00-CEDB-DD32-D1D00243DE74}"/>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2938054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C163-45E1-D165-96D1-3AA8056E161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A9B10D-6C0F-0240-3C7C-6D9A022994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5CF17A-B9FB-66A5-221B-074054792466}"/>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5" name="Footer Placeholder 4">
            <a:extLst>
              <a:ext uri="{FF2B5EF4-FFF2-40B4-BE49-F238E27FC236}">
                <a16:creationId xmlns:a16="http://schemas.microsoft.com/office/drawing/2014/main" id="{F21FBDFA-8923-671F-C6B6-7C69814D9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3631D-3C4F-D2B1-0988-6121B2E07500}"/>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4165077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F9E975-0865-8420-4414-62D41682A0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CB17DDC-4846-3024-FF1F-0E1772FDC5F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6268C4-7D36-8054-30AF-9ED70416C65B}"/>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5" name="Footer Placeholder 4">
            <a:extLst>
              <a:ext uri="{FF2B5EF4-FFF2-40B4-BE49-F238E27FC236}">
                <a16:creationId xmlns:a16="http://schemas.microsoft.com/office/drawing/2014/main" id="{3160F984-251B-3260-3D9E-746EA11469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65CCA-E3AF-B755-3168-B767BCDF30A5}"/>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1965744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51CC-0733-22EC-7FB4-365B58A0BC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0734324-A14A-73FE-22D9-C984F96BF62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AE648D-8FE2-FC5E-2C87-BEB1E82A0A83}"/>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5" name="Footer Placeholder 4">
            <a:extLst>
              <a:ext uri="{FF2B5EF4-FFF2-40B4-BE49-F238E27FC236}">
                <a16:creationId xmlns:a16="http://schemas.microsoft.com/office/drawing/2014/main" id="{8BA8194B-012B-70E5-2DA6-1648B0F70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5BAC2-A557-0AA7-C355-75805A5C2DC7}"/>
              </a:ext>
            </a:extLst>
          </p:cNvPr>
          <p:cNvSpPr>
            <a:spLocks noGrp="1"/>
          </p:cNvSpPr>
          <p:nvPr>
            <p:ph type="sldNum" sz="quarter" idx="12"/>
          </p:nvPr>
        </p:nvSpPr>
        <p:spPr/>
        <p:txBody>
          <a:bodyPr/>
          <a:lstStyle/>
          <a:p>
            <a:fld id="{431036F6-79F0-814C-AEDD-729750D18429}" type="slidenum">
              <a:rPr lang="en-US" smtClean="0"/>
              <a:t>‹#›</a:t>
            </a:fld>
            <a:endParaRPr lang="en-US"/>
          </a:p>
        </p:txBody>
      </p:sp>
      <p:cxnSp>
        <p:nvCxnSpPr>
          <p:cNvPr id="7" name="Straight Connector 6">
            <a:extLst>
              <a:ext uri="{FF2B5EF4-FFF2-40B4-BE49-F238E27FC236}">
                <a16:creationId xmlns:a16="http://schemas.microsoft.com/office/drawing/2014/main" id="{7A502719-9A82-8AA2-1D04-78D681C34327}"/>
              </a:ext>
            </a:extLst>
          </p:cNvPr>
          <p:cNvCxnSpPr>
            <a:cxnSpLocks/>
          </p:cNvCxnSpPr>
          <p:nvPr userDrawn="1"/>
        </p:nvCxnSpPr>
        <p:spPr>
          <a:xfrm flipV="1">
            <a:off x="0" y="1106969"/>
            <a:ext cx="10080000" cy="0"/>
          </a:xfrm>
          <a:prstGeom prst="line">
            <a:avLst/>
          </a:prstGeom>
          <a:ln w="19050">
            <a:solidFill>
              <a:srgbClr val="43A8B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859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A9D0-F89B-6278-2C9F-D58DB1520F9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90D69C5-6042-CCBF-1BA5-D7F2C7B21F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CABC98-DE51-451F-DABB-B42D4228E391}"/>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5" name="Footer Placeholder 4">
            <a:extLst>
              <a:ext uri="{FF2B5EF4-FFF2-40B4-BE49-F238E27FC236}">
                <a16:creationId xmlns:a16="http://schemas.microsoft.com/office/drawing/2014/main" id="{9303C132-05C8-7422-110D-12441ED7B4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4995F-9815-EE08-F8A3-FD9264A8B057}"/>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290892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DBE4-07F3-20A3-F6D9-208A1E2EA97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2D6F1EE-0ABB-F27D-265D-211C7A99195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8916D09-1D21-E607-79C9-510E6BF228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F02D478-723C-103D-F98B-4B95CEA48E2F}"/>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6" name="Footer Placeholder 5">
            <a:extLst>
              <a:ext uri="{FF2B5EF4-FFF2-40B4-BE49-F238E27FC236}">
                <a16:creationId xmlns:a16="http://schemas.microsoft.com/office/drawing/2014/main" id="{41136A2D-30CA-798A-097C-A59578951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2F4DC9-D418-98BF-D682-22765632C260}"/>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149823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13CB-F01F-318A-4377-C7B61FA88AA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5977D7D-DE3B-661D-2871-EDFA069513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EE7E9E-3439-CB5D-1DEA-B6E55157B1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CAF1D50-21A4-A449-AA2F-F27AD3C36B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586DFA1-6401-BE20-5033-6C78E76985B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A01ECC-CD74-7D8C-EF01-203211D1991F}"/>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8" name="Footer Placeholder 7">
            <a:extLst>
              <a:ext uri="{FF2B5EF4-FFF2-40B4-BE49-F238E27FC236}">
                <a16:creationId xmlns:a16="http://schemas.microsoft.com/office/drawing/2014/main" id="{4C7D1887-3A20-5A57-B367-67065DA40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3B2066-919B-E6EF-A088-1E71A853BC22}"/>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670293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81D2C-6002-B1B8-EF0A-EB18EE8F6B9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101A398-9442-DF87-F370-EEFB78E110AF}"/>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4" name="Footer Placeholder 3">
            <a:extLst>
              <a:ext uri="{FF2B5EF4-FFF2-40B4-BE49-F238E27FC236}">
                <a16:creationId xmlns:a16="http://schemas.microsoft.com/office/drawing/2014/main" id="{90B03717-B6A9-3D01-9DF8-F69F498F41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0D96D1-8DE3-568B-5F7F-1B60B78D6173}"/>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3753897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D1E46-DE40-6FCA-CEA7-24EB7C26D2EF}"/>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3" name="Footer Placeholder 2">
            <a:extLst>
              <a:ext uri="{FF2B5EF4-FFF2-40B4-BE49-F238E27FC236}">
                <a16:creationId xmlns:a16="http://schemas.microsoft.com/office/drawing/2014/main" id="{F0B98BA0-A4A4-42E9-8D9C-A7D88DFDE3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9A79D1-C44E-CC09-A2E0-527297B8D4BD}"/>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1757083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DBCEF-A73A-D7D6-2786-CA65E4602E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F633326-32C2-B403-2B12-4E4EDC2D52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B1DC907-7B2F-60D3-8E22-85F897E57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8C75AB-6D33-3AB5-6AD8-B8EBB06D4C4B}"/>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6" name="Footer Placeholder 5">
            <a:extLst>
              <a:ext uri="{FF2B5EF4-FFF2-40B4-BE49-F238E27FC236}">
                <a16:creationId xmlns:a16="http://schemas.microsoft.com/office/drawing/2014/main" id="{D1AB1310-CE06-3198-169B-2911AF4CE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DDF439-E111-1AAC-5A93-160773A35506}"/>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2758986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685A-0AFA-A7E3-41A7-B8925BA40D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0872A88-E104-6BE4-BCD0-31C9ABE543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662068-5317-298B-EB2B-7872F8EC2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772B116-7A17-B533-DBD6-92B8808BC3E4}"/>
              </a:ext>
            </a:extLst>
          </p:cNvPr>
          <p:cNvSpPr>
            <a:spLocks noGrp="1"/>
          </p:cNvSpPr>
          <p:nvPr>
            <p:ph type="dt" sz="half" idx="10"/>
          </p:nvPr>
        </p:nvSpPr>
        <p:spPr/>
        <p:txBody>
          <a:bodyPr/>
          <a:lstStyle/>
          <a:p>
            <a:fld id="{E6795EB4-AB69-3149-81AA-9419EF2ED4D4}" type="datetimeFigureOut">
              <a:rPr lang="en-US" smtClean="0"/>
              <a:t>12/14/23</a:t>
            </a:fld>
            <a:endParaRPr lang="en-US"/>
          </a:p>
        </p:txBody>
      </p:sp>
      <p:sp>
        <p:nvSpPr>
          <p:cNvPr id="6" name="Footer Placeholder 5">
            <a:extLst>
              <a:ext uri="{FF2B5EF4-FFF2-40B4-BE49-F238E27FC236}">
                <a16:creationId xmlns:a16="http://schemas.microsoft.com/office/drawing/2014/main" id="{79CA2E23-F8A9-FD26-7A65-5C0854DB4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95F3D-B938-747F-95C6-0AD1C54FE587}"/>
              </a:ext>
            </a:extLst>
          </p:cNvPr>
          <p:cNvSpPr>
            <a:spLocks noGrp="1"/>
          </p:cNvSpPr>
          <p:nvPr>
            <p:ph type="sldNum" sz="quarter" idx="12"/>
          </p:nvPr>
        </p:nvSpPr>
        <p:spPr/>
        <p:txBody>
          <a:bodyPr/>
          <a:lstStyle/>
          <a:p>
            <a:fld id="{431036F6-79F0-814C-AEDD-729750D18429}" type="slidenum">
              <a:rPr lang="en-US" smtClean="0"/>
              <a:t>‹#›</a:t>
            </a:fld>
            <a:endParaRPr lang="en-US"/>
          </a:p>
        </p:txBody>
      </p:sp>
    </p:spTree>
    <p:extLst>
      <p:ext uri="{BB962C8B-B14F-4D97-AF65-F5344CB8AC3E}">
        <p14:creationId xmlns:p14="http://schemas.microsoft.com/office/powerpoint/2010/main" val="1696232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6F473B-50A1-DF37-043F-2E19A67241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278FE63-4835-C927-B981-5D1F8DFD4F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A99656E-FC76-353B-DDB2-9844E6DE89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95EB4-AB69-3149-81AA-9419EF2ED4D4}" type="datetimeFigureOut">
              <a:rPr lang="en-US" smtClean="0"/>
              <a:t>12/14/23</a:t>
            </a:fld>
            <a:endParaRPr lang="en-US"/>
          </a:p>
        </p:txBody>
      </p:sp>
      <p:sp>
        <p:nvSpPr>
          <p:cNvPr id="5" name="Footer Placeholder 4">
            <a:extLst>
              <a:ext uri="{FF2B5EF4-FFF2-40B4-BE49-F238E27FC236}">
                <a16:creationId xmlns:a16="http://schemas.microsoft.com/office/drawing/2014/main" id="{E84AB54B-0E28-8C19-AC18-02A83A83E2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8123B5-FA75-A5A4-976E-A39EF29AAA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036F6-79F0-814C-AEDD-729750D18429}" type="slidenum">
              <a:rPr lang="en-US" smtClean="0"/>
              <a:t>‹#›</a:t>
            </a:fld>
            <a:endParaRPr lang="en-US"/>
          </a:p>
        </p:txBody>
      </p:sp>
      <p:pic>
        <p:nvPicPr>
          <p:cNvPr id="7" name="Picture 6" descr="Logo, qr code&#10;&#10;Description automatically generated">
            <a:extLst>
              <a:ext uri="{FF2B5EF4-FFF2-40B4-BE49-F238E27FC236}">
                <a16:creationId xmlns:a16="http://schemas.microsoft.com/office/drawing/2014/main" id="{FD603491-A90B-3171-7FD5-C681D1F5376C}"/>
              </a:ext>
            </a:extLst>
          </p:cNvPr>
          <p:cNvPicPr>
            <a:picLocks noChangeAspect="1"/>
          </p:cNvPicPr>
          <p:nvPr userDrawn="1"/>
        </p:nvPicPr>
        <p:blipFill>
          <a:blip r:embed="rId13"/>
          <a:stretch>
            <a:fillRect/>
          </a:stretch>
        </p:blipFill>
        <p:spPr>
          <a:xfrm>
            <a:off x="11242947" y="0"/>
            <a:ext cx="925200" cy="371005"/>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CEFA7CDA-3DBE-499B-BA69-2AF5384C131D}"/>
              </a:ext>
            </a:extLst>
          </p:cNvPr>
          <p:cNvPicPr>
            <a:picLocks noChangeAspect="1"/>
          </p:cNvPicPr>
          <p:nvPr userDrawn="1"/>
        </p:nvPicPr>
        <p:blipFill>
          <a:blip r:embed="rId14"/>
          <a:stretch>
            <a:fillRect/>
          </a:stretch>
        </p:blipFill>
        <p:spPr>
          <a:xfrm>
            <a:off x="0" y="0"/>
            <a:ext cx="1451658" cy="525600"/>
          </a:xfrm>
          <a:prstGeom prst="rect">
            <a:avLst/>
          </a:prstGeom>
        </p:spPr>
      </p:pic>
      <p:pic>
        <p:nvPicPr>
          <p:cNvPr id="9" name="Picture 8" descr="Logo&#10;&#10;Description automatically generated">
            <a:extLst>
              <a:ext uri="{FF2B5EF4-FFF2-40B4-BE49-F238E27FC236}">
                <a16:creationId xmlns:a16="http://schemas.microsoft.com/office/drawing/2014/main" id="{B82E1E93-7432-FFB0-5FF0-0D8C0E5058A5}"/>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242947" y="377203"/>
            <a:ext cx="925200" cy="555042"/>
          </a:xfrm>
          <a:prstGeom prst="rect">
            <a:avLst/>
          </a:prstGeom>
          <a:ln>
            <a:noFill/>
          </a:ln>
        </p:spPr>
      </p:pic>
    </p:spTree>
    <p:extLst>
      <p:ext uri="{BB962C8B-B14F-4D97-AF65-F5344CB8AC3E}">
        <p14:creationId xmlns:p14="http://schemas.microsoft.com/office/powerpoint/2010/main" val="4074542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6BA1-5BD0-EC47-97E8-1FF56E9D0184}"/>
              </a:ext>
            </a:extLst>
          </p:cNvPr>
          <p:cNvSpPr>
            <a:spLocks noGrp="1"/>
          </p:cNvSpPr>
          <p:nvPr>
            <p:ph type="ctrTitle"/>
          </p:nvPr>
        </p:nvSpPr>
        <p:spPr>
          <a:xfrm>
            <a:off x="1524000" y="1361283"/>
            <a:ext cx="9144000" cy="2432242"/>
          </a:xfrm>
        </p:spPr>
        <p:txBody>
          <a:bodyPr anchor="ctr">
            <a:normAutofit/>
          </a:bodyPr>
          <a:lstStyle/>
          <a:p>
            <a:r>
              <a:rPr lang="en-GB" sz="4800" spc="300" dirty="0">
                <a:solidFill>
                  <a:srgbClr val="43A8B0"/>
                </a:solidFill>
              </a:rPr>
              <a:t>Ethical and responsible AI</a:t>
            </a:r>
            <a:endParaRPr lang="en-US" sz="4800" spc="300" dirty="0">
              <a:solidFill>
                <a:srgbClr val="43A8B0"/>
              </a:solidFill>
            </a:endParaRPr>
          </a:p>
        </p:txBody>
      </p:sp>
      <p:sp>
        <p:nvSpPr>
          <p:cNvPr id="3" name="Subtitle 2">
            <a:extLst>
              <a:ext uri="{FF2B5EF4-FFF2-40B4-BE49-F238E27FC236}">
                <a16:creationId xmlns:a16="http://schemas.microsoft.com/office/drawing/2014/main" id="{E858DB47-70A6-AD47-9A4A-A2CC64D25FD8}"/>
              </a:ext>
            </a:extLst>
          </p:cNvPr>
          <p:cNvSpPr>
            <a:spLocks noGrp="1"/>
          </p:cNvSpPr>
          <p:nvPr>
            <p:ph type="subTitle" idx="1"/>
          </p:nvPr>
        </p:nvSpPr>
        <p:spPr>
          <a:xfrm>
            <a:off x="1524000" y="3614394"/>
            <a:ext cx="9144000" cy="2432241"/>
          </a:xfrm>
        </p:spPr>
        <p:txBody>
          <a:bodyPr anchor="ctr">
            <a:normAutofit/>
          </a:bodyPr>
          <a:lstStyle/>
          <a:p>
            <a:endParaRPr lang="en-US" sz="1800" dirty="0">
              <a:solidFill>
                <a:srgbClr val="504F4F"/>
              </a:solidFill>
            </a:endParaRPr>
          </a:p>
          <a:p>
            <a:r>
              <a:rPr lang="en-US" sz="1800" dirty="0">
                <a:solidFill>
                  <a:srgbClr val="504F4F"/>
                </a:solidFill>
              </a:rPr>
              <a:t>William Bolton</a:t>
            </a:r>
          </a:p>
          <a:p>
            <a:r>
              <a:rPr lang="en-US" sz="1800" dirty="0">
                <a:solidFill>
                  <a:srgbClr val="504F4F"/>
                </a:solidFill>
              </a:rPr>
              <a:t>CAMO-NET 2023</a:t>
            </a:r>
          </a:p>
          <a:p>
            <a:r>
              <a:rPr lang="en-US" sz="1800" dirty="0">
                <a:solidFill>
                  <a:srgbClr val="504F4F"/>
                </a:solidFill>
              </a:rPr>
              <a:t>15</a:t>
            </a:r>
            <a:r>
              <a:rPr lang="en-US" sz="1800" baseline="30000" dirty="0">
                <a:solidFill>
                  <a:srgbClr val="504F4F"/>
                </a:solidFill>
              </a:rPr>
              <a:t>th</a:t>
            </a:r>
            <a:r>
              <a:rPr lang="en-US" sz="1800" dirty="0">
                <a:solidFill>
                  <a:srgbClr val="504F4F"/>
                </a:solidFill>
              </a:rPr>
              <a:t> December 2023</a:t>
            </a:r>
          </a:p>
        </p:txBody>
      </p:sp>
    </p:spTree>
    <p:extLst>
      <p:ext uri="{BB962C8B-B14F-4D97-AF65-F5344CB8AC3E}">
        <p14:creationId xmlns:p14="http://schemas.microsoft.com/office/powerpoint/2010/main" val="2366824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C28698-0A62-A8FC-646A-A19F648513FD}"/>
              </a:ext>
            </a:extLst>
          </p:cNvPr>
          <p:cNvPicPr>
            <a:picLocks noChangeAspect="1"/>
          </p:cNvPicPr>
          <p:nvPr/>
        </p:nvPicPr>
        <p:blipFill>
          <a:blip r:embed="rId3"/>
          <a:stretch>
            <a:fillRect/>
          </a:stretch>
        </p:blipFill>
        <p:spPr>
          <a:xfrm>
            <a:off x="8513503" y="5344045"/>
            <a:ext cx="1260988" cy="1252800"/>
          </a:xfrm>
          <a:prstGeom prst="rect">
            <a:avLst/>
          </a:prstGeom>
        </p:spPr>
      </p:pic>
      <p:pic>
        <p:nvPicPr>
          <p:cNvPr id="15" name="Picture 14">
            <a:extLst>
              <a:ext uri="{FF2B5EF4-FFF2-40B4-BE49-F238E27FC236}">
                <a16:creationId xmlns:a16="http://schemas.microsoft.com/office/drawing/2014/main" id="{D39F2A11-EAFD-2D8D-9313-A07705355488}"/>
              </a:ext>
            </a:extLst>
          </p:cNvPr>
          <p:cNvPicPr>
            <a:picLocks noChangeAspect="1"/>
          </p:cNvPicPr>
          <p:nvPr/>
        </p:nvPicPr>
        <p:blipFill>
          <a:blip r:embed="rId4"/>
          <a:stretch>
            <a:fillRect/>
          </a:stretch>
        </p:blipFill>
        <p:spPr>
          <a:xfrm>
            <a:off x="2417532" y="5338374"/>
            <a:ext cx="1260935" cy="1252800"/>
          </a:xfrm>
          <a:prstGeom prst="rect">
            <a:avLst/>
          </a:prstGeom>
        </p:spPr>
      </p:pic>
      <p:sp>
        <p:nvSpPr>
          <p:cNvPr id="2" name="Title 1">
            <a:extLst>
              <a:ext uri="{FF2B5EF4-FFF2-40B4-BE49-F238E27FC236}">
                <a16:creationId xmlns:a16="http://schemas.microsoft.com/office/drawing/2014/main" id="{80436BA1-5BD0-EC47-97E8-1FF56E9D0184}"/>
              </a:ext>
            </a:extLst>
          </p:cNvPr>
          <p:cNvSpPr>
            <a:spLocks noGrp="1"/>
          </p:cNvSpPr>
          <p:nvPr>
            <p:ph type="ctrTitle"/>
          </p:nvPr>
        </p:nvSpPr>
        <p:spPr>
          <a:xfrm>
            <a:off x="1524000" y="1361283"/>
            <a:ext cx="9144000" cy="2432242"/>
          </a:xfrm>
        </p:spPr>
        <p:txBody>
          <a:bodyPr anchor="ctr">
            <a:normAutofit/>
          </a:bodyPr>
          <a:lstStyle/>
          <a:p>
            <a:br>
              <a:rPr lang="en-GB" sz="4800" spc="300" dirty="0">
                <a:solidFill>
                  <a:srgbClr val="43A8B0"/>
                </a:solidFill>
              </a:rPr>
            </a:br>
            <a:r>
              <a:rPr lang="en-GB" sz="4800" spc="300" dirty="0">
                <a:solidFill>
                  <a:srgbClr val="43A8B0"/>
                </a:solidFill>
              </a:rPr>
              <a:t>Thank you!</a:t>
            </a:r>
            <a:br>
              <a:rPr lang="en-GB" sz="4800" spc="300" dirty="0">
                <a:solidFill>
                  <a:srgbClr val="43A8B0"/>
                </a:solidFill>
              </a:rPr>
            </a:br>
            <a:r>
              <a:rPr lang="en-GB" sz="4800" spc="300" dirty="0">
                <a:solidFill>
                  <a:srgbClr val="43A8B0"/>
                </a:solidFill>
              </a:rPr>
              <a:t> </a:t>
            </a:r>
            <a:endParaRPr lang="en-US" sz="4800" spc="300" dirty="0">
              <a:solidFill>
                <a:srgbClr val="43A8B0"/>
              </a:solidFill>
            </a:endParaRPr>
          </a:p>
        </p:txBody>
      </p:sp>
      <p:sp>
        <p:nvSpPr>
          <p:cNvPr id="7" name="Subtitle 2">
            <a:extLst>
              <a:ext uri="{FF2B5EF4-FFF2-40B4-BE49-F238E27FC236}">
                <a16:creationId xmlns:a16="http://schemas.microsoft.com/office/drawing/2014/main" id="{771E6F94-DF4D-6548-5E96-835FAE4793F9}"/>
              </a:ext>
            </a:extLst>
          </p:cNvPr>
          <p:cNvSpPr>
            <a:spLocks noGrp="1"/>
          </p:cNvSpPr>
          <p:nvPr>
            <p:ph type="subTitle" idx="1"/>
          </p:nvPr>
        </p:nvSpPr>
        <p:spPr>
          <a:xfrm>
            <a:off x="1524000" y="3614394"/>
            <a:ext cx="9144000" cy="2432241"/>
          </a:xfrm>
        </p:spPr>
        <p:txBody>
          <a:bodyPr anchor="ctr">
            <a:normAutofit/>
          </a:bodyPr>
          <a:lstStyle/>
          <a:p>
            <a:endParaRPr lang="en-US" sz="1800" dirty="0">
              <a:solidFill>
                <a:srgbClr val="504F4F"/>
              </a:solidFill>
            </a:endParaRPr>
          </a:p>
          <a:p>
            <a:r>
              <a:rPr lang="en-US" sz="1800" dirty="0">
                <a:solidFill>
                  <a:srgbClr val="504F4F"/>
                </a:solidFill>
              </a:rPr>
              <a:t>William Bolton</a:t>
            </a:r>
          </a:p>
          <a:p>
            <a:r>
              <a:rPr lang="en-US" sz="1800" dirty="0">
                <a:solidFill>
                  <a:srgbClr val="504F4F"/>
                </a:solidFill>
              </a:rPr>
              <a:t>CAMO-NET 2023</a:t>
            </a:r>
          </a:p>
          <a:p>
            <a:r>
              <a:rPr lang="en-US" sz="1800" dirty="0">
                <a:solidFill>
                  <a:srgbClr val="504F4F"/>
                </a:solidFill>
              </a:rPr>
              <a:t>15</a:t>
            </a:r>
            <a:r>
              <a:rPr lang="en-US" sz="1800" baseline="30000" dirty="0">
                <a:solidFill>
                  <a:srgbClr val="504F4F"/>
                </a:solidFill>
              </a:rPr>
              <a:t>th</a:t>
            </a:r>
            <a:r>
              <a:rPr lang="en-US" sz="1800" dirty="0">
                <a:solidFill>
                  <a:srgbClr val="504F4F"/>
                </a:solidFill>
              </a:rPr>
              <a:t> December 2023</a:t>
            </a:r>
          </a:p>
        </p:txBody>
      </p:sp>
      <p:sp>
        <p:nvSpPr>
          <p:cNvPr id="4" name="TextBox 3">
            <a:extLst>
              <a:ext uri="{FF2B5EF4-FFF2-40B4-BE49-F238E27FC236}">
                <a16:creationId xmlns:a16="http://schemas.microsoft.com/office/drawing/2014/main" id="{EBD99A01-B088-8057-04CA-0DAB64313303}"/>
              </a:ext>
            </a:extLst>
          </p:cNvPr>
          <p:cNvSpPr txBox="1"/>
          <p:nvPr/>
        </p:nvSpPr>
        <p:spPr>
          <a:xfrm>
            <a:off x="3048000" y="6216134"/>
            <a:ext cx="6096000" cy="369332"/>
          </a:xfrm>
          <a:prstGeom prst="rect">
            <a:avLst/>
          </a:prstGeom>
          <a:noFill/>
        </p:spPr>
        <p:txBody>
          <a:bodyPr wrap="square">
            <a:spAutoFit/>
          </a:bodyPr>
          <a:lstStyle/>
          <a:p>
            <a:pPr algn="ctr"/>
            <a:r>
              <a:rPr lang="en-US" dirty="0" err="1">
                <a:solidFill>
                  <a:srgbClr val="504F4F"/>
                </a:solidFill>
              </a:rPr>
              <a:t>william.bolton@imperial.ac.uk</a:t>
            </a:r>
            <a:endParaRPr lang="en-US" dirty="0">
              <a:solidFill>
                <a:srgbClr val="504F4F"/>
              </a:solidFill>
            </a:endParaRPr>
          </a:p>
        </p:txBody>
      </p:sp>
      <p:sp>
        <p:nvSpPr>
          <p:cNvPr id="6" name="Rectangle 5">
            <a:extLst>
              <a:ext uri="{FF2B5EF4-FFF2-40B4-BE49-F238E27FC236}">
                <a16:creationId xmlns:a16="http://schemas.microsoft.com/office/drawing/2014/main" id="{52C057E2-647D-F2DE-84A7-16B07DF1F2EF}"/>
              </a:ext>
            </a:extLst>
          </p:cNvPr>
          <p:cNvSpPr/>
          <p:nvPr/>
        </p:nvSpPr>
        <p:spPr>
          <a:xfrm>
            <a:off x="8510811" y="5344752"/>
            <a:ext cx="1266373" cy="1251387"/>
          </a:xfrm>
          <a:prstGeom prst="rect">
            <a:avLst/>
          </a:prstGeom>
          <a:noFill/>
          <a:ln w="19050">
            <a:solidFill>
              <a:srgbClr val="43A8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FC24C7-6BB0-0AC6-802D-DDB9D7F27724}"/>
              </a:ext>
            </a:extLst>
          </p:cNvPr>
          <p:cNvSpPr/>
          <p:nvPr/>
        </p:nvSpPr>
        <p:spPr>
          <a:xfrm>
            <a:off x="2414813" y="5339081"/>
            <a:ext cx="1266373" cy="1251387"/>
          </a:xfrm>
          <a:prstGeom prst="rect">
            <a:avLst/>
          </a:prstGeom>
          <a:noFill/>
          <a:ln w="19050">
            <a:solidFill>
              <a:srgbClr val="43A8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logo&#10;&#10;Description automatically generated">
            <a:extLst>
              <a:ext uri="{FF2B5EF4-FFF2-40B4-BE49-F238E27FC236}">
                <a16:creationId xmlns:a16="http://schemas.microsoft.com/office/drawing/2014/main" id="{BD1ED8DD-DC96-34B6-40B8-280B0185B329}"/>
              </a:ext>
            </a:extLst>
          </p:cNvPr>
          <p:cNvPicPr>
            <a:picLocks noChangeAspect="1"/>
          </p:cNvPicPr>
          <p:nvPr/>
        </p:nvPicPr>
        <p:blipFill>
          <a:blip r:embed="rId5"/>
          <a:stretch>
            <a:fillRect/>
          </a:stretch>
        </p:blipFill>
        <p:spPr>
          <a:xfrm>
            <a:off x="8418168" y="4787409"/>
            <a:ext cx="1451658" cy="525600"/>
          </a:xfrm>
          <a:prstGeom prst="rect">
            <a:avLst/>
          </a:prstGeom>
        </p:spPr>
      </p:pic>
      <p:pic>
        <p:nvPicPr>
          <p:cNvPr id="1026" name="Picture 2" descr="LinkedIn Logo PNG Vector (EPS) Free Download | ? logo, Vector logo, Math  concepts">
            <a:extLst>
              <a:ext uri="{FF2B5EF4-FFF2-40B4-BE49-F238E27FC236}">
                <a16:creationId xmlns:a16="http://schemas.microsoft.com/office/drawing/2014/main" id="{BF8DEC6E-C254-7303-4CBB-5553D95475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2170" y="4390640"/>
            <a:ext cx="1451658" cy="1451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979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8BEC27-2710-A04C-33A0-406B855F5F69}"/>
              </a:ext>
            </a:extLst>
          </p:cNvPr>
          <p:cNvPicPr>
            <a:picLocks noChangeAspect="1"/>
          </p:cNvPicPr>
          <p:nvPr/>
        </p:nvPicPr>
        <p:blipFill>
          <a:blip r:embed="rId2"/>
          <a:stretch>
            <a:fillRect/>
          </a:stretch>
        </p:blipFill>
        <p:spPr>
          <a:xfrm>
            <a:off x="5201971" y="1484992"/>
            <a:ext cx="6568252" cy="4987766"/>
          </a:xfrm>
          <a:prstGeom prst="rect">
            <a:avLst/>
          </a:prstGeom>
        </p:spPr>
      </p:pic>
      <p:sp>
        <p:nvSpPr>
          <p:cNvPr id="8" name="TextBox 7">
            <a:extLst>
              <a:ext uri="{FF2B5EF4-FFF2-40B4-BE49-F238E27FC236}">
                <a16:creationId xmlns:a16="http://schemas.microsoft.com/office/drawing/2014/main" id="{433C71F7-4CF3-1305-8685-53A65702A43D}"/>
              </a:ext>
            </a:extLst>
          </p:cNvPr>
          <p:cNvSpPr txBox="1"/>
          <p:nvPr/>
        </p:nvSpPr>
        <p:spPr>
          <a:xfrm>
            <a:off x="695046" y="1716718"/>
            <a:ext cx="4076651" cy="452431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rgbClr val="504F4F"/>
                </a:solidFill>
                <a:effectLst/>
                <a:uLnTx/>
                <a:uFillTx/>
                <a:latin typeface="Calibri" panose="020F0502020204030204"/>
              </a:defRPr>
            </a:lvl1pPr>
          </a:lstStyle>
          <a:p>
            <a:pPr algn="l"/>
            <a:r>
              <a:rPr lang="en-US" sz="1600" dirty="0"/>
              <a:t>Regarding antimicrobial decision making, we believe a </a:t>
            </a:r>
            <a:r>
              <a:rPr lang="en-US" sz="1600" b="1" dirty="0"/>
              <a:t>utilitarian approach </a:t>
            </a:r>
            <a:r>
              <a:rPr lang="en-US" sz="1600" dirty="0"/>
              <a:t>is most suitable for developing AI-based CDSSs, and that technology should focus on the </a:t>
            </a:r>
            <a:r>
              <a:rPr lang="en-US" sz="1600" b="1" dirty="0"/>
              <a:t>likelihood of drug effectiveness and that of resistance </a:t>
            </a:r>
            <a:r>
              <a:rPr lang="en-US" sz="1600" dirty="0"/>
              <a:t>in order to have the biggest impact on supporting moral antimicrobial prescribing (Table. 1). Furthermore, for antimicrobials, </a:t>
            </a:r>
            <a:r>
              <a:rPr lang="en-US" sz="1600" b="1" dirty="0"/>
              <a:t>spatial and temporal considerations are critical</a:t>
            </a:r>
            <a:r>
              <a:rPr lang="en-US" sz="1600" dirty="0"/>
              <a:t> to </a:t>
            </a:r>
            <a:r>
              <a:rPr lang="en-US" sz="1600" dirty="0" err="1"/>
              <a:t>optimise</a:t>
            </a:r>
            <a:r>
              <a:rPr lang="en-US" sz="1600" dirty="0"/>
              <a:t> treatment outcomes and </a:t>
            </a:r>
            <a:r>
              <a:rPr lang="en-US" sz="1600" dirty="0" err="1"/>
              <a:t>minimise</a:t>
            </a:r>
            <a:r>
              <a:rPr lang="en-US" sz="1600" dirty="0"/>
              <a:t> the development of side effects or AMR. Decision making in antimicrobial prescribing is frequent, pressing, and both morally and technically complex. But by applying ethical theories to specific scenarios and incorporating moral paradigms, we can </a:t>
            </a:r>
            <a:r>
              <a:rPr lang="en-US" sz="1600" b="1" dirty="0"/>
              <a:t>ensure that AI-based CDSSs tackle global problems, such as the emerging AMR crisis, in a moral way.</a:t>
            </a:r>
            <a:r>
              <a:rPr lang="en-GB" sz="1600" b="1" dirty="0"/>
              <a:t> </a:t>
            </a:r>
            <a:endParaRPr lang="en-US" sz="1600" b="1" dirty="0"/>
          </a:p>
        </p:txBody>
      </p:sp>
      <p:sp>
        <p:nvSpPr>
          <p:cNvPr id="9" name="Title 1">
            <a:extLst>
              <a:ext uri="{FF2B5EF4-FFF2-40B4-BE49-F238E27FC236}">
                <a16:creationId xmlns:a16="http://schemas.microsoft.com/office/drawing/2014/main" id="{8CBB2342-D846-1045-04D1-212079E5A0E3}"/>
              </a:ext>
            </a:extLst>
          </p:cNvPr>
          <p:cNvSpPr>
            <a:spLocks noGrp="1"/>
          </p:cNvSpPr>
          <p:nvPr>
            <p:ph type="title"/>
          </p:nvPr>
        </p:nvSpPr>
        <p:spPr>
          <a:xfrm>
            <a:off x="838200" y="365126"/>
            <a:ext cx="9520238" cy="734624"/>
          </a:xfrm>
        </p:spPr>
        <p:txBody>
          <a:bodyPr vert="horz" lIns="91440" tIns="45720" rIns="91440" bIns="45720" rtlCol="0" anchor="ctr">
            <a:noAutofit/>
          </a:bodyPr>
          <a:lstStyle/>
          <a:p>
            <a:r>
              <a:rPr lang="en-GB" sz="3200" dirty="0">
                <a:solidFill>
                  <a:srgbClr val="504F4F"/>
                </a:solidFill>
              </a:rPr>
              <a:t>Developing Moral AI to Support Antimicrobial</a:t>
            </a:r>
            <a:br>
              <a:rPr lang="en-GB" sz="3200" dirty="0">
                <a:solidFill>
                  <a:srgbClr val="504F4F"/>
                </a:solidFill>
              </a:rPr>
            </a:br>
            <a:r>
              <a:rPr lang="en-GB" sz="3200" dirty="0">
                <a:solidFill>
                  <a:srgbClr val="504F4F"/>
                </a:solidFill>
              </a:rPr>
              <a:t>Decision Making.</a:t>
            </a:r>
          </a:p>
        </p:txBody>
      </p:sp>
    </p:spTree>
    <p:extLst>
      <p:ext uri="{BB962C8B-B14F-4D97-AF65-F5344CB8AC3E}">
        <p14:creationId xmlns:p14="http://schemas.microsoft.com/office/powerpoint/2010/main" val="2311365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56983AB-A4F4-DC37-6475-C077A3D6D895}"/>
              </a:ext>
            </a:extLst>
          </p:cNvPr>
          <p:cNvSpPr>
            <a:spLocks noGrp="1"/>
          </p:cNvSpPr>
          <p:nvPr>
            <p:ph type="title"/>
          </p:nvPr>
        </p:nvSpPr>
        <p:spPr>
          <a:xfrm>
            <a:off x="838200" y="365126"/>
            <a:ext cx="9621644" cy="734624"/>
          </a:xfrm>
        </p:spPr>
        <p:txBody>
          <a:bodyPr>
            <a:noAutofit/>
          </a:bodyPr>
          <a:lstStyle/>
          <a:p>
            <a:r>
              <a:rPr lang="en-GB" sz="3200" dirty="0">
                <a:solidFill>
                  <a:srgbClr val="504F4F"/>
                </a:solidFill>
              </a:rPr>
              <a:t>What is ethical and responsible AI?</a:t>
            </a:r>
            <a:endParaRPr lang="en-US" sz="3200" dirty="0"/>
          </a:p>
        </p:txBody>
      </p:sp>
      <p:sp>
        <p:nvSpPr>
          <p:cNvPr id="14" name="Rectangle 13">
            <a:extLst>
              <a:ext uri="{FF2B5EF4-FFF2-40B4-BE49-F238E27FC236}">
                <a16:creationId xmlns:a16="http://schemas.microsoft.com/office/drawing/2014/main" id="{A17D7D16-3D95-D346-0B82-95E0FF23F12D}"/>
              </a:ext>
            </a:extLst>
          </p:cNvPr>
          <p:cNvSpPr/>
          <p:nvPr/>
        </p:nvSpPr>
        <p:spPr>
          <a:xfrm>
            <a:off x="-1427356" y="1099750"/>
            <a:ext cx="557561" cy="5758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007C336-E4E3-8E53-19BB-490459094B9F}"/>
              </a:ext>
            </a:extLst>
          </p:cNvPr>
          <p:cNvSpPr/>
          <p:nvPr/>
        </p:nvSpPr>
        <p:spPr>
          <a:xfrm>
            <a:off x="4891668" y="3087304"/>
            <a:ext cx="2408664" cy="791737"/>
          </a:xfrm>
          <a:prstGeom prst="roundRect">
            <a:avLst/>
          </a:prstGeom>
          <a:solidFill>
            <a:srgbClr val="003D74">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Transparency</a:t>
            </a:r>
          </a:p>
        </p:txBody>
      </p:sp>
      <p:sp>
        <p:nvSpPr>
          <p:cNvPr id="5" name="Rounded Rectangle 4">
            <a:extLst>
              <a:ext uri="{FF2B5EF4-FFF2-40B4-BE49-F238E27FC236}">
                <a16:creationId xmlns:a16="http://schemas.microsoft.com/office/drawing/2014/main" id="{73B95310-2367-E6C4-E960-2FDCA0F2BA8D}"/>
              </a:ext>
            </a:extLst>
          </p:cNvPr>
          <p:cNvSpPr/>
          <p:nvPr/>
        </p:nvSpPr>
        <p:spPr>
          <a:xfrm>
            <a:off x="1081668" y="2095902"/>
            <a:ext cx="2408664" cy="791737"/>
          </a:xfrm>
          <a:prstGeom prst="roundRect">
            <a:avLst/>
          </a:prstGeom>
          <a:solidFill>
            <a:srgbClr val="43A8B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Fairness</a:t>
            </a:r>
          </a:p>
        </p:txBody>
      </p:sp>
      <p:sp>
        <p:nvSpPr>
          <p:cNvPr id="6" name="Rounded Rectangle 5">
            <a:extLst>
              <a:ext uri="{FF2B5EF4-FFF2-40B4-BE49-F238E27FC236}">
                <a16:creationId xmlns:a16="http://schemas.microsoft.com/office/drawing/2014/main" id="{6450EE28-05E1-994B-247D-7B8C830EEAED}"/>
              </a:ext>
            </a:extLst>
          </p:cNvPr>
          <p:cNvSpPr/>
          <p:nvPr/>
        </p:nvSpPr>
        <p:spPr>
          <a:xfrm>
            <a:off x="4891668" y="4078708"/>
            <a:ext cx="2408664" cy="791737"/>
          </a:xfrm>
          <a:prstGeom prst="roundRect">
            <a:avLst/>
          </a:prstGeom>
          <a:solidFill>
            <a:srgbClr val="003D74">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Accountability</a:t>
            </a:r>
          </a:p>
        </p:txBody>
      </p:sp>
      <p:sp>
        <p:nvSpPr>
          <p:cNvPr id="7" name="Rounded Rectangle 6">
            <a:extLst>
              <a:ext uri="{FF2B5EF4-FFF2-40B4-BE49-F238E27FC236}">
                <a16:creationId xmlns:a16="http://schemas.microsoft.com/office/drawing/2014/main" id="{B54390CE-1097-D86C-5298-28FF26C628A0}"/>
              </a:ext>
            </a:extLst>
          </p:cNvPr>
          <p:cNvSpPr/>
          <p:nvPr/>
        </p:nvSpPr>
        <p:spPr>
          <a:xfrm>
            <a:off x="1081668" y="3087305"/>
            <a:ext cx="2408664" cy="791737"/>
          </a:xfrm>
          <a:prstGeom prst="roundRect">
            <a:avLst/>
          </a:prstGeom>
          <a:solidFill>
            <a:srgbClr val="43A8B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Privacy</a:t>
            </a:r>
          </a:p>
        </p:txBody>
      </p:sp>
      <p:sp>
        <p:nvSpPr>
          <p:cNvPr id="8" name="Rounded Rectangle 7">
            <a:extLst>
              <a:ext uri="{FF2B5EF4-FFF2-40B4-BE49-F238E27FC236}">
                <a16:creationId xmlns:a16="http://schemas.microsoft.com/office/drawing/2014/main" id="{E903F3D9-1ABC-3192-C540-D8B8F3FBB27E}"/>
              </a:ext>
            </a:extLst>
          </p:cNvPr>
          <p:cNvSpPr/>
          <p:nvPr/>
        </p:nvSpPr>
        <p:spPr>
          <a:xfrm>
            <a:off x="8701668" y="3583007"/>
            <a:ext cx="2408664" cy="791737"/>
          </a:xfrm>
          <a:prstGeom prst="roundRect">
            <a:avLst/>
          </a:prstGeom>
          <a:solidFill>
            <a:srgbClr val="003D74">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Understanding societal impact</a:t>
            </a:r>
            <a:endParaRPr lang="en-US" dirty="0">
              <a:solidFill>
                <a:schemeClr val="bg1"/>
              </a:solidFill>
            </a:endParaRPr>
          </a:p>
        </p:txBody>
      </p:sp>
      <p:sp>
        <p:nvSpPr>
          <p:cNvPr id="9" name="Rounded Rectangle 8">
            <a:extLst>
              <a:ext uri="{FF2B5EF4-FFF2-40B4-BE49-F238E27FC236}">
                <a16:creationId xmlns:a16="http://schemas.microsoft.com/office/drawing/2014/main" id="{8F95DC5C-F754-18ED-45FD-3BA33D324C24}"/>
              </a:ext>
            </a:extLst>
          </p:cNvPr>
          <p:cNvSpPr/>
          <p:nvPr/>
        </p:nvSpPr>
        <p:spPr>
          <a:xfrm>
            <a:off x="8701668" y="2591604"/>
            <a:ext cx="2408664" cy="791737"/>
          </a:xfrm>
          <a:prstGeom prst="roundRect">
            <a:avLst/>
          </a:prstGeom>
          <a:solidFill>
            <a:srgbClr val="003D74">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bg1"/>
                </a:solidFill>
              </a:rPr>
              <a:t>Continuous Monitoring</a:t>
            </a:r>
            <a:endParaRPr lang="en-US" dirty="0">
              <a:solidFill>
                <a:schemeClr val="bg1"/>
              </a:solidFill>
            </a:endParaRPr>
          </a:p>
        </p:txBody>
      </p:sp>
      <p:sp>
        <p:nvSpPr>
          <p:cNvPr id="10" name="Rounded Rectangle 9">
            <a:extLst>
              <a:ext uri="{FF2B5EF4-FFF2-40B4-BE49-F238E27FC236}">
                <a16:creationId xmlns:a16="http://schemas.microsoft.com/office/drawing/2014/main" id="{659B8B03-666D-57FC-B032-D7A7A5B8543F}"/>
              </a:ext>
            </a:extLst>
          </p:cNvPr>
          <p:cNvSpPr/>
          <p:nvPr/>
        </p:nvSpPr>
        <p:spPr>
          <a:xfrm>
            <a:off x="8701668" y="4574410"/>
            <a:ext cx="2408664" cy="791737"/>
          </a:xfrm>
          <a:prstGeom prst="roundRect">
            <a:avLst/>
          </a:prstGeom>
          <a:solidFill>
            <a:srgbClr val="003D74">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Human in the loop</a:t>
            </a:r>
            <a:endParaRPr lang="en-US" dirty="0">
              <a:solidFill>
                <a:schemeClr val="bg1"/>
              </a:solidFill>
            </a:endParaRPr>
          </a:p>
        </p:txBody>
      </p:sp>
      <p:sp>
        <p:nvSpPr>
          <p:cNvPr id="11" name="Rounded Rectangle 10">
            <a:extLst>
              <a:ext uri="{FF2B5EF4-FFF2-40B4-BE49-F238E27FC236}">
                <a16:creationId xmlns:a16="http://schemas.microsoft.com/office/drawing/2014/main" id="{C09F16AB-943E-6573-3013-BFA2ACFA4471}"/>
              </a:ext>
            </a:extLst>
          </p:cNvPr>
          <p:cNvSpPr/>
          <p:nvPr/>
        </p:nvSpPr>
        <p:spPr>
          <a:xfrm>
            <a:off x="1081668" y="4078708"/>
            <a:ext cx="2408664" cy="791737"/>
          </a:xfrm>
          <a:prstGeom prst="roundRect">
            <a:avLst/>
          </a:prstGeom>
          <a:solidFill>
            <a:srgbClr val="43A8B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Safety</a:t>
            </a:r>
          </a:p>
        </p:txBody>
      </p:sp>
      <p:sp>
        <p:nvSpPr>
          <p:cNvPr id="12" name="Rounded Rectangle 11">
            <a:extLst>
              <a:ext uri="{FF2B5EF4-FFF2-40B4-BE49-F238E27FC236}">
                <a16:creationId xmlns:a16="http://schemas.microsoft.com/office/drawing/2014/main" id="{1AAC18E0-7FC3-4ABC-FC89-63356E857AA0}"/>
              </a:ext>
            </a:extLst>
          </p:cNvPr>
          <p:cNvSpPr/>
          <p:nvPr/>
        </p:nvSpPr>
        <p:spPr>
          <a:xfrm>
            <a:off x="1081668" y="5070111"/>
            <a:ext cx="2408664" cy="791737"/>
          </a:xfrm>
          <a:prstGeom prst="roundRect">
            <a:avLst/>
          </a:prstGeom>
          <a:solidFill>
            <a:srgbClr val="43A8B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Security</a:t>
            </a:r>
          </a:p>
        </p:txBody>
      </p:sp>
      <p:sp>
        <p:nvSpPr>
          <p:cNvPr id="22" name="AutoShape 18">
            <a:extLst>
              <a:ext uri="{FF2B5EF4-FFF2-40B4-BE49-F238E27FC236}">
                <a16:creationId xmlns:a16="http://schemas.microsoft.com/office/drawing/2014/main" id="{87820620-26AC-5F07-CEB6-3F4DA87ABF5E}"/>
              </a:ext>
            </a:extLst>
          </p:cNvPr>
          <p:cNvSpPr>
            <a:spLocks noChangeArrowheads="1"/>
          </p:cNvSpPr>
          <p:nvPr/>
        </p:nvSpPr>
        <p:spPr bwMode="auto">
          <a:xfrm rot="5400000">
            <a:off x="2308026" y="3477072"/>
            <a:ext cx="3765947" cy="1003609"/>
          </a:xfrm>
          <a:prstGeom prst="triangle">
            <a:avLst>
              <a:gd name="adj" fmla="val 50000"/>
            </a:avLst>
          </a:prstGeom>
          <a:gradFill rotWithShape="1">
            <a:gsLst>
              <a:gs pos="0">
                <a:schemeClr val="bg1">
                  <a:lumMod val="65000"/>
                </a:schemeClr>
              </a:gs>
              <a:gs pos="100000">
                <a:schemeClr val="bg1"/>
              </a:gs>
            </a:gsLst>
            <a:lin ang="5400000" scaled="1"/>
          </a:gradFill>
          <a:ln w="9525">
            <a:noFill/>
            <a:miter lim="800000"/>
            <a:headEnd/>
            <a:tailEnd/>
          </a:ln>
        </p:spPr>
        <p:txBody>
          <a:bodyPr rot="10800000" wrap="none" anchor="ctr"/>
          <a:lstStyle/>
          <a:p>
            <a:endParaRPr lang="fr-CH" sz="1600" dirty="0"/>
          </a:p>
        </p:txBody>
      </p:sp>
      <p:sp>
        <p:nvSpPr>
          <p:cNvPr id="23" name="AutoShape 18">
            <a:extLst>
              <a:ext uri="{FF2B5EF4-FFF2-40B4-BE49-F238E27FC236}">
                <a16:creationId xmlns:a16="http://schemas.microsoft.com/office/drawing/2014/main" id="{00F4EA6B-71C5-E34F-1358-11741F193000}"/>
              </a:ext>
            </a:extLst>
          </p:cNvPr>
          <p:cNvSpPr>
            <a:spLocks noChangeArrowheads="1"/>
          </p:cNvSpPr>
          <p:nvPr/>
        </p:nvSpPr>
        <p:spPr bwMode="auto">
          <a:xfrm rot="16200000">
            <a:off x="6118027" y="3477072"/>
            <a:ext cx="3765947" cy="1003609"/>
          </a:xfrm>
          <a:prstGeom prst="triangle">
            <a:avLst>
              <a:gd name="adj" fmla="val 50000"/>
            </a:avLst>
          </a:prstGeom>
          <a:gradFill rotWithShape="1">
            <a:gsLst>
              <a:gs pos="0">
                <a:schemeClr val="bg1">
                  <a:lumMod val="65000"/>
                </a:schemeClr>
              </a:gs>
              <a:gs pos="100000">
                <a:schemeClr val="bg1"/>
              </a:gs>
            </a:gsLst>
            <a:lin ang="5400000" scaled="1"/>
          </a:gradFill>
          <a:ln w="9525">
            <a:noFill/>
            <a:miter lim="800000"/>
            <a:headEnd/>
            <a:tailEnd/>
          </a:ln>
        </p:spPr>
        <p:txBody>
          <a:bodyPr rot="10800000" wrap="none" anchor="ctr"/>
          <a:lstStyle/>
          <a:p>
            <a:endParaRPr lang="fr-CH" sz="1600" dirty="0"/>
          </a:p>
        </p:txBody>
      </p:sp>
    </p:spTree>
    <p:extLst>
      <p:ext uri="{BB962C8B-B14F-4D97-AF65-F5344CB8AC3E}">
        <p14:creationId xmlns:p14="http://schemas.microsoft.com/office/powerpoint/2010/main" val="408665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56983AB-A4F4-DC37-6475-C077A3D6D895}"/>
              </a:ext>
            </a:extLst>
          </p:cNvPr>
          <p:cNvSpPr>
            <a:spLocks noGrp="1"/>
          </p:cNvSpPr>
          <p:nvPr>
            <p:ph type="title"/>
          </p:nvPr>
        </p:nvSpPr>
        <p:spPr>
          <a:xfrm>
            <a:off x="838200" y="365126"/>
            <a:ext cx="9621644" cy="734624"/>
          </a:xfrm>
        </p:spPr>
        <p:txBody>
          <a:bodyPr>
            <a:noAutofit/>
          </a:bodyPr>
          <a:lstStyle/>
          <a:p>
            <a:r>
              <a:rPr lang="en-GB" sz="3200" dirty="0">
                <a:solidFill>
                  <a:srgbClr val="504F4F"/>
                </a:solidFill>
              </a:rPr>
              <a:t>Ensuring models are responsible and ethical becomes more complex as AI advances.</a:t>
            </a:r>
            <a:endParaRPr lang="en-US" sz="3200" dirty="0"/>
          </a:p>
        </p:txBody>
      </p:sp>
      <p:sp>
        <p:nvSpPr>
          <p:cNvPr id="14" name="Rectangle 13">
            <a:extLst>
              <a:ext uri="{FF2B5EF4-FFF2-40B4-BE49-F238E27FC236}">
                <a16:creationId xmlns:a16="http://schemas.microsoft.com/office/drawing/2014/main" id="{A17D7D16-3D95-D346-0B82-95E0FF23F12D}"/>
              </a:ext>
            </a:extLst>
          </p:cNvPr>
          <p:cNvSpPr/>
          <p:nvPr/>
        </p:nvSpPr>
        <p:spPr>
          <a:xfrm>
            <a:off x="-1427356" y="1099750"/>
            <a:ext cx="557561" cy="5758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1D52E58-846C-37F7-009D-B81145982219}"/>
              </a:ext>
            </a:extLst>
          </p:cNvPr>
          <p:cNvPicPr>
            <a:picLocks noChangeAspect="1"/>
          </p:cNvPicPr>
          <p:nvPr/>
        </p:nvPicPr>
        <p:blipFill>
          <a:blip r:embed="rId5"/>
          <a:stretch>
            <a:fillRect/>
          </a:stretch>
        </p:blipFill>
        <p:spPr>
          <a:xfrm>
            <a:off x="7697232" y="1931791"/>
            <a:ext cx="2657770" cy="1400911"/>
          </a:xfrm>
          <a:prstGeom prst="rect">
            <a:avLst/>
          </a:prstGeom>
        </p:spPr>
      </p:pic>
      <p:pic>
        <p:nvPicPr>
          <p:cNvPr id="3" name="Picture 2">
            <a:extLst>
              <a:ext uri="{FF2B5EF4-FFF2-40B4-BE49-F238E27FC236}">
                <a16:creationId xmlns:a16="http://schemas.microsoft.com/office/drawing/2014/main" id="{85B75E0C-B235-CEFB-BB17-206DE68D2CFE}"/>
              </a:ext>
            </a:extLst>
          </p:cNvPr>
          <p:cNvPicPr>
            <a:picLocks noChangeAspect="1"/>
          </p:cNvPicPr>
          <p:nvPr/>
        </p:nvPicPr>
        <p:blipFill>
          <a:blip r:embed="rId6"/>
          <a:stretch>
            <a:fillRect/>
          </a:stretch>
        </p:blipFill>
        <p:spPr>
          <a:xfrm>
            <a:off x="1256210" y="4789226"/>
            <a:ext cx="3819344" cy="1683285"/>
          </a:xfrm>
          <a:prstGeom prst="rect">
            <a:avLst/>
          </a:prstGeom>
        </p:spPr>
      </p:pic>
      <p:pic>
        <p:nvPicPr>
          <p:cNvPr id="15" name="Picture 14">
            <a:extLst>
              <a:ext uri="{FF2B5EF4-FFF2-40B4-BE49-F238E27FC236}">
                <a16:creationId xmlns:a16="http://schemas.microsoft.com/office/drawing/2014/main" id="{6D76357D-0654-681C-BE2A-FB70B1B7C0BA}"/>
              </a:ext>
            </a:extLst>
          </p:cNvPr>
          <p:cNvPicPr>
            <a:picLocks noChangeAspect="1"/>
          </p:cNvPicPr>
          <p:nvPr/>
        </p:nvPicPr>
        <p:blipFill>
          <a:blip r:embed="rId7"/>
          <a:stretch>
            <a:fillRect/>
          </a:stretch>
        </p:blipFill>
        <p:spPr>
          <a:xfrm>
            <a:off x="1098296" y="1931791"/>
            <a:ext cx="4135171" cy="1957287"/>
          </a:xfrm>
          <a:prstGeom prst="rect">
            <a:avLst/>
          </a:prstGeom>
        </p:spPr>
      </p:pic>
      <p:sp>
        <p:nvSpPr>
          <p:cNvPr id="16" name="TextBox 15">
            <a:extLst>
              <a:ext uri="{FF2B5EF4-FFF2-40B4-BE49-F238E27FC236}">
                <a16:creationId xmlns:a16="http://schemas.microsoft.com/office/drawing/2014/main" id="{777621BD-6C51-F30C-DFD2-2DB26A4DA025}"/>
              </a:ext>
            </a:extLst>
          </p:cNvPr>
          <p:cNvSpPr txBox="1"/>
          <p:nvPr/>
        </p:nvSpPr>
        <p:spPr>
          <a:xfrm>
            <a:off x="1428313" y="1250885"/>
            <a:ext cx="3475141" cy="461665"/>
          </a:xfrm>
          <a:prstGeom prst="rect">
            <a:avLst/>
          </a:prstGeom>
          <a:noFill/>
        </p:spPr>
        <p:txBody>
          <a:bodyPr wrap="square" rtlCol="0">
            <a:spAutoFit/>
          </a:bodyPr>
          <a:lstStyle>
            <a:defPPr>
              <a:defRPr lang="en-US"/>
            </a:defPPr>
            <a:lvl1pPr>
              <a:defRPr sz="2800">
                <a:solidFill>
                  <a:srgbClr val="0C6367"/>
                </a:solidFill>
              </a:defRPr>
            </a:lvl1pPr>
          </a:lstStyle>
          <a:p>
            <a:pPr algn="ctr"/>
            <a:r>
              <a:rPr lang="en-US" sz="2400" dirty="0"/>
              <a:t>BIASES</a:t>
            </a:r>
          </a:p>
        </p:txBody>
      </p:sp>
      <p:sp>
        <p:nvSpPr>
          <p:cNvPr id="17" name="TextBox 16">
            <a:extLst>
              <a:ext uri="{FF2B5EF4-FFF2-40B4-BE49-F238E27FC236}">
                <a16:creationId xmlns:a16="http://schemas.microsoft.com/office/drawing/2014/main" id="{AE5D6684-252E-4AF9-AC15-11A8880C0A2A}"/>
              </a:ext>
            </a:extLst>
          </p:cNvPr>
          <p:cNvSpPr txBox="1"/>
          <p:nvPr/>
        </p:nvSpPr>
        <p:spPr>
          <a:xfrm>
            <a:off x="1428313" y="4108319"/>
            <a:ext cx="3475141" cy="461665"/>
          </a:xfrm>
          <a:prstGeom prst="rect">
            <a:avLst/>
          </a:prstGeom>
          <a:noFill/>
        </p:spPr>
        <p:txBody>
          <a:bodyPr wrap="square" rtlCol="0">
            <a:spAutoFit/>
          </a:bodyPr>
          <a:lstStyle>
            <a:defPPr>
              <a:defRPr lang="en-US"/>
            </a:defPPr>
            <a:lvl1pPr>
              <a:defRPr sz="2800">
                <a:solidFill>
                  <a:srgbClr val="0C6367"/>
                </a:solidFill>
              </a:defRPr>
            </a:lvl1pPr>
          </a:lstStyle>
          <a:p>
            <a:pPr algn="ctr"/>
            <a:r>
              <a:rPr lang="en-US" sz="2400" dirty="0"/>
              <a:t>HALLUCINATIONS</a:t>
            </a:r>
          </a:p>
        </p:txBody>
      </p:sp>
      <p:sp>
        <p:nvSpPr>
          <p:cNvPr id="18" name="TextBox 17">
            <a:extLst>
              <a:ext uri="{FF2B5EF4-FFF2-40B4-BE49-F238E27FC236}">
                <a16:creationId xmlns:a16="http://schemas.microsoft.com/office/drawing/2014/main" id="{773AB07C-67E8-2303-378D-4FC0DB069764}"/>
              </a:ext>
            </a:extLst>
          </p:cNvPr>
          <p:cNvSpPr txBox="1"/>
          <p:nvPr/>
        </p:nvSpPr>
        <p:spPr>
          <a:xfrm>
            <a:off x="7288547" y="1250886"/>
            <a:ext cx="3475141" cy="461665"/>
          </a:xfrm>
          <a:prstGeom prst="rect">
            <a:avLst/>
          </a:prstGeom>
          <a:noFill/>
        </p:spPr>
        <p:txBody>
          <a:bodyPr wrap="square" rtlCol="0">
            <a:spAutoFit/>
          </a:bodyPr>
          <a:lstStyle>
            <a:defPPr>
              <a:defRPr lang="en-US"/>
            </a:defPPr>
            <a:lvl1pPr>
              <a:defRPr sz="2800">
                <a:solidFill>
                  <a:srgbClr val="0C6367"/>
                </a:solidFill>
              </a:defRPr>
            </a:lvl1pPr>
          </a:lstStyle>
          <a:p>
            <a:pPr algn="ctr"/>
            <a:r>
              <a:rPr lang="en-US" sz="2400" dirty="0"/>
              <a:t>PRIVACY LEAKAGE</a:t>
            </a:r>
          </a:p>
        </p:txBody>
      </p:sp>
      <p:pic>
        <p:nvPicPr>
          <p:cNvPr id="19" name="GTP_privacy.mov">
            <a:hlinkClick r:id="" action="ppaction://media"/>
            <a:extLst>
              <a:ext uri="{FF2B5EF4-FFF2-40B4-BE49-F238E27FC236}">
                <a16:creationId xmlns:a16="http://schemas.microsoft.com/office/drawing/2014/main" id="{365635F4-69C8-CF8E-4C79-B17CCFF2767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701881" y="3483318"/>
            <a:ext cx="4648471" cy="2989193"/>
          </a:xfrm>
          <a:prstGeom prst="rect">
            <a:avLst/>
          </a:prstGeom>
        </p:spPr>
      </p:pic>
    </p:spTree>
    <p:extLst>
      <p:ext uri="{BB962C8B-B14F-4D97-AF65-F5344CB8AC3E}">
        <p14:creationId xmlns:p14="http://schemas.microsoft.com/office/powerpoint/2010/main" val="406573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0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666C4-F76C-5D95-72CA-DD5C8FFCF69F}"/>
              </a:ext>
            </a:extLst>
          </p:cNvPr>
          <p:cNvPicPr>
            <a:picLocks noChangeAspect="1"/>
          </p:cNvPicPr>
          <p:nvPr/>
        </p:nvPicPr>
        <p:blipFill>
          <a:blip r:embed="rId3"/>
          <a:stretch>
            <a:fillRect/>
          </a:stretch>
        </p:blipFill>
        <p:spPr>
          <a:xfrm>
            <a:off x="4836195" y="2161475"/>
            <a:ext cx="3955555" cy="2925576"/>
          </a:xfrm>
          <a:prstGeom prst="rect">
            <a:avLst/>
          </a:prstGeom>
        </p:spPr>
      </p:pic>
      <p:pic>
        <p:nvPicPr>
          <p:cNvPr id="24" name="Picture 23">
            <a:extLst>
              <a:ext uri="{FF2B5EF4-FFF2-40B4-BE49-F238E27FC236}">
                <a16:creationId xmlns:a16="http://schemas.microsoft.com/office/drawing/2014/main" id="{EE00B2A2-4921-38B5-49B8-37A0E3F2EC38}"/>
              </a:ext>
            </a:extLst>
          </p:cNvPr>
          <p:cNvPicPr>
            <a:picLocks noChangeAspect="1"/>
          </p:cNvPicPr>
          <p:nvPr/>
        </p:nvPicPr>
        <p:blipFill>
          <a:blip r:embed="rId4"/>
          <a:stretch>
            <a:fillRect/>
          </a:stretch>
        </p:blipFill>
        <p:spPr>
          <a:xfrm>
            <a:off x="639338" y="2161475"/>
            <a:ext cx="3933818" cy="2926800"/>
          </a:xfrm>
          <a:prstGeom prst="rect">
            <a:avLst/>
          </a:prstGeom>
        </p:spPr>
      </p:pic>
      <p:sp>
        <p:nvSpPr>
          <p:cNvPr id="13" name="Title 1">
            <a:extLst>
              <a:ext uri="{FF2B5EF4-FFF2-40B4-BE49-F238E27FC236}">
                <a16:creationId xmlns:a16="http://schemas.microsoft.com/office/drawing/2014/main" id="{B56983AB-A4F4-DC37-6475-C077A3D6D895}"/>
              </a:ext>
            </a:extLst>
          </p:cNvPr>
          <p:cNvSpPr>
            <a:spLocks noGrp="1"/>
          </p:cNvSpPr>
          <p:nvPr>
            <p:ph type="title"/>
          </p:nvPr>
        </p:nvSpPr>
        <p:spPr>
          <a:xfrm>
            <a:off x="838200" y="365126"/>
            <a:ext cx="9931508" cy="734624"/>
          </a:xfrm>
        </p:spPr>
        <p:txBody>
          <a:bodyPr>
            <a:noAutofit/>
          </a:bodyPr>
          <a:lstStyle/>
          <a:p>
            <a:r>
              <a:rPr lang="en-GB" sz="3200" dirty="0">
                <a:solidFill>
                  <a:srgbClr val="504F4F"/>
                </a:solidFill>
              </a:rPr>
              <a:t>Regulation, frameworks, and standard operating procedures can help ensure responsible AI development.</a:t>
            </a:r>
            <a:endParaRPr lang="en-US" sz="3200" dirty="0"/>
          </a:p>
        </p:txBody>
      </p:sp>
      <p:grpSp>
        <p:nvGrpSpPr>
          <p:cNvPr id="21" name="Group 20">
            <a:extLst>
              <a:ext uri="{FF2B5EF4-FFF2-40B4-BE49-F238E27FC236}">
                <a16:creationId xmlns:a16="http://schemas.microsoft.com/office/drawing/2014/main" id="{C0884D48-96C4-7733-D25C-73D9863722FC}"/>
              </a:ext>
            </a:extLst>
          </p:cNvPr>
          <p:cNvGrpSpPr/>
          <p:nvPr/>
        </p:nvGrpSpPr>
        <p:grpSpPr>
          <a:xfrm>
            <a:off x="9143997" y="1376126"/>
            <a:ext cx="2408665" cy="5205499"/>
            <a:chOff x="9233207" y="1382223"/>
            <a:chExt cx="2408665" cy="5205499"/>
          </a:xfrm>
        </p:grpSpPr>
        <p:sp>
          <p:nvSpPr>
            <p:cNvPr id="4" name="Rounded Rectangle 3">
              <a:extLst>
                <a:ext uri="{FF2B5EF4-FFF2-40B4-BE49-F238E27FC236}">
                  <a16:creationId xmlns:a16="http://schemas.microsoft.com/office/drawing/2014/main" id="{B02DC605-1BAB-7590-1E2E-2250E47BFF56}"/>
                </a:ext>
              </a:extLst>
            </p:cNvPr>
            <p:cNvSpPr/>
            <p:nvPr/>
          </p:nvSpPr>
          <p:spPr>
            <a:xfrm>
              <a:off x="9233207" y="1382223"/>
              <a:ext cx="2408664" cy="900000"/>
            </a:xfrm>
            <a:prstGeom prst="roundRect">
              <a:avLst/>
            </a:prstGeom>
            <a:solidFill>
              <a:srgbClr val="43A8B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Define problem and assess risk</a:t>
              </a:r>
            </a:p>
          </p:txBody>
        </p:sp>
        <p:sp>
          <p:nvSpPr>
            <p:cNvPr id="15" name="AutoShape 18">
              <a:extLst>
                <a:ext uri="{FF2B5EF4-FFF2-40B4-BE49-F238E27FC236}">
                  <a16:creationId xmlns:a16="http://schemas.microsoft.com/office/drawing/2014/main" id="{4B91CF78-A44D-5CA9-327C-6D39DFE7AEEA}"/>
                </a:ext>
              </a:extLst>
            </p:cNvPr>
            <p:cNvSpPr>
              <a:spLocks noChangeArrowheads="1"/>
            </p:cNvSpPr>
            <p:nvPr/>
          </p:nvSpPr>
          <p:spPr bwMode="auto">
            <a:xfrm rot="10800000">
              <a:off x="9233207" y="2337070"/>
              <a:ext cx="2408665" cy="425473"/>
            </a:xfrm>
            <a:prstGeom prst="triangle">
              <a:avLst>
                <a:gd name="adj" fmla="val 50000"/>
              </a:avLst>
            </a:prstGeom>
            <a:gradFill rotWithShape="1">
              <a:gsLst>
                <a:gs pos="0">
                  <a:schemeClr val="bg1">
                    <a:lumMod val="65000"/>
                  </a:schemeClr>
                </a:gs>
                <a:gs pos="100000">
                  <a:schemeClr val="bg1"/>
                </a:gs>
              </a:gsLst>
              <a:lin ang="5400000" scaled="1"/>
            </a:gradFill>
            <a:ln w="9525">
              <a:noFill/>
              <a:miter lim="800000"/>
              <a:headEnd/>
              <a:tailEnd/>
            </a:ln>
          </p:spPr>
          <p:txBody>
            <a:bodyPr rot="10800000" wrap="none" anchor="ctr"/>
            <a:lstStyle/>
            <a:p>
              <a:endParaRPr lang="fr-CH" sz="1600" dirty="0"/>
            </a:p>
          </p:txBody>
        </p:sp>
        <p:sp>
          <p:nvSpPr>
            <p:cNvPr id="16" name="Rounded Rectangle 15">
              <a:extLst>
                <a:ext uri="{FF2B5EF4-FFF2-40B4-BE49-F238E27FC236}">
                  <a16:creationId xmlns:a16="http://schemas.microsoft.com/office/drawing/2014/main" id="{2B90272E-CB99-0E27-F824-CB751BCB0381}"/>
                </a:ext>
              </a:extLst>
            </p:cNvPr>
            <p:cNvSpPr/>
            <p:nvPr/>
          </p:nvSpPr>
          <p:spPr>
            <a:xfrm>
              <a:off x="9233207" y="2817390"/>
              <a:ext cx="2408664" cy="900000"/>
            </a:xfrm>
            <a:prstGeom prst="roundRect">
              <a:avLst/>
            </a:prstGeom>
            <a:solidFill>
              <a:srgbClr val="43A8B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Understand data readiness and model design</a:t>
              </a:r>
            </a:p>
          </p:txBody>
        </p:sp>
        <p:sp>
          <p:nvSpPr>
            <p:cNvPr id="17" name="Rounded Rectangle 16">
              <a:extLst>
                <a:ext uri="{FF2B5EF4-FFF2-40B4-BE49-F238E27FC236}">
                  <a16:creationId xmlns:a16="http://schemas.microsoft.com/office/drawing/2014/main" id="{6F41A083-FFE7-A748-2451-0887FEA77B63}"/>
                </a:ext>
              </a:extLst>
            </p:cNvPr>
            <p:cNvSpPr/>
            <p:nvPr/>
          </p:nvSpPr>
          <p:spPr>
            <a:xfrm>
              <a:off x="9233207" y="4252557"/>
              <a:ext cx="2408664" cy="900000"/>
            </a:xfrm>
            <a:prstGeom prst="roundRect">
              <a:avLst/>
            </a:prstGeom>
            <a:solidFill>
              <a:srgbClr val="43A8B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Develop and evaluate</a:t>
              </a:r>
            </a:p>
          </p:txBody>
        </p:sp>
        <p:sp>
          <p:nvSpPr>
            <p:cNvPr id="18" name="Rounded Rectangle 17">
              <a:extLst>
                <a:ext uri="{FF2B5EF4-FFF2-40B4-BE49-F238E27FC236}">
                  <a16:creationId xmlns:a16="http://schemas.microsoft.com/office/drawing/2014/main" id="{3E3552AE-EFCF-9EED-FB6B-FB697A5874EB}"/>
                </a:ext>
              </a:extLst>
            </p:cNvPr>
            <p:cNvSpPr/>
            <p:nvPr/>
          </p:nvSpPr>
          <p:spPr>
            <a:xfrm>
              <a:off x="9233207" y="5687722"/>
              <a:ext cx="2408664" cy="900000"/>
            </a:xfrm>
            <a:prstGeom prst="roundRect">
              <a:avLst/>
            </a:prstGeom>
            <a:solidFill>
              <a:srgbClr val="43A8B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Deploy</a:t>
              </a:r>
            </a:p>
          </p:txBody>
        </p:sp>
        <p:sp>
          <p:nvSpPr>
            <p:cNvPr id="19" name="AutoShape 18">
              <a:extLst>
                <a:ext uri="{FF2B5EF4-FFF2-40B4-BE49-F238E27FC236}">
                  <a16:creationId xmlns:a16="http://schemas.microsoft.com/office/drawing/2014/main" id="{67D8CB2E-8C56-1D82-EC78-95404FF0E634}"/>
                </a:ext>
              </a:extLst>
            </p:cNvPr>
            <p:cNvSpPr>
              <a:spLocks noChangeArrowheads="1"/>
            </p:cNvSpPr>
            <p:nvPr/>
          </p:nvSpPr>
          <p:spPr bwMode="auto">
            <a:xfrm rot="10800000">
              <a:off x="9233207" y="3772237"/>
              <a:ext cx="2408665" cy="425473"/>
            </a:xfrm>
            <a:prstGeom prst="triangle">
              <a:avLst>
                <a:gd name="adj" fmla="val 50000"/>
              </a:avLst>
            </a:prstGeom>
            <a:gradFill rotWithShape="1">
              <a:gsLst>
                <a:gs pos="0">
                  <a:schemeClr val="bg1">
                    <a:lumMod val="65000"/>
                  </a:schemeClr>
                </a:gs>
                <a:gs pos="100000">
                  <a:schemeClr val="bg1"/>
                </a:gs>
              </a:gsLst>
              <a:lin ang="5400000" scaled="1"/>
            </a:gradFill>
            <a:ln w="9525">
              <a:noFill/>
              <a:miter lim="800000"/>
              <a:headEnd/>
              <a:tailEnd/>
            </a:ln>
          </p:spPr>
          <p:txBody>
            <a:bodyPr rot="10800000" wrap="none" anchor="ctr"/>
            <a:lstStyle/>
            <a:p>
              <a:endParaRPr lang="fr-CH" sz="1600" dirty="0"/>
            </a:p>
          </p:txBody>
        </p:sp>
        <p:sp>
          <p:nvSpPr>
            <p:cNvPr id="20" name="AutoShape 18">
              <a:extLst>
                <a:ext uri="{FF2B5EF4-FFF2-40B4-BE49-F238E27FC236}">
                  <a16:creationId xmlns:a16="http://schemas.microsoft.com/office/drawing/2014/main" id="{D450D968-DA7E-6E61-DC5E-3BA6FB592233}"/>
                </a:ext>
              </a:extLst>
            </p:cNvPr>
            <p:cNvSpPr>
              <a:spLocks noChangeArrowheads="1"/>
            </p:cNvSpPr>
            <p:nvPr/>
          </p:nvSpPr>
          <p:spPr bwMode="auto">
            <a:xfrm rot="10800000">
              <a:off x="9233207" y="5207404"/>
              <a:ext cx="2408665" cy="425473"/>
            </a:xfrm>
            <a:prstGeom prst="triangle">
              <a:avLst>
                <a:gd name="adj" fmla="val 50000"/>
              </a:avLst>
            </a:prstGeom>
            <a:gradFill rotWithShape="1">
              <a:gsLst>
                <a:gs pos="0">
                  <a:schemeClr val="bg1">
                    <a:lumMod val="65000"/>
                  </a:schemeClr>
                </a:gs>
                <a:gs pos="100000">
                  <a:schemeClr val="bg1"/>
                </a:gs>
              </a:gsLst>
              <a:lin ang="5400000" scaled="1"/>
            </a:gradFill>
            <a:ln w="9525">
              <a:noFill/>
              <a:miter lim="800000"/>
              <a:headEnd/>
              <a:tailEnd/>
            </a:ln>
          </p:spPr>
          <p:txBody>
            <a:bodyPr rot="10800000" wrap="none" anchor="ctr"/>
            <a:lstStyle/>
            <a:p>
              <a:endParaRPr lang="fr-CH" sz="1600" dirty="0"/>
            </a:p>
          </p:txBody>
        </p:sp>
      </p:grpSp>
      <p:sp>
        <p:nvSpPr>
          <p:cNvPr id="23" name="TextBox 22">
            <a:extLst>
              <a:ext uri="{FF2B5EF4-FFF2-40B4-BE49-F238E27FC236}">
                <a16:creationId xmlns:a16="http://schemas.microsoft.com/office/drawing/2014/main" id="{F0A47D19-BFAC-D82E-8F41-32E273BF02A2}"/>
              </a:ext>
            </a:extLst>
          </p:cNvPr>
          <p:cNvSpPr txBox="1"/>
          <p:nvPr/>
        </p:nvSpPr>
        <p:spPr>
          <a:xfrm>
            <a:off x="1300766" y="5260997"/>
            <a:ext cx="6807818" cy="92333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solidFill>
                  <a:schemeClr val="tx1">
                    <a:lumMod val="65000"/>
                    <a:lumOff val="35000"/>
                  </a:schemeClr>
                </a:solidFill>
              </a:rPr>
              <a:t>A balance between regulation and guidance is needed for AI</a:t>
            </a:r>
            <a:endParaRPr lang="en-US" dirty="0">
              <a:solidFill>
                <a:schemeClr val="tx1">
                  <a:lumMod val="65000"/>
                  <a:lumOff val="35000"/>
                </a:schemeClr>
              </a:solidFill>
            </a:endParaRPr>
          </a:p>
        </p:txBody>
      </p:sp>
    </p:spTree>
    <p:extLst>
      <p:ext uri="{BB962C8B-B14F-4D97-AF65-F5344CB8AC3E}">
        <p14:creationId xmlns:p14="http://schemas.microsoft.com/office/powerpoint/2010/main" val="224725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0EEB357-1AFB-455F-3553-7261B0F50B65}"/>
              </a:ext>
            </a:extLst>
          </p:cNvPr>
          <p:cNvGraphicFramePr>
            <a:graphicFrameLocks noGrp="1"/>
          </p:cNvGraphicFramePr>
          <p:nvPr>
            <p:extLst>
              <p:ext uri="{D42A27DB-BD31-4B8C-83A1-F6EECF244321}">
                <p14:modId xmlns:p14="http://schemas.microsoft.com/office/powerpoint/2010/main" val="922476051"/>
              </p:ext>
            </p:extLst>
          </p:nvPr>
        </p:nvGraphicFramePr>
        <p:xfrm>
          <a:off x="3511200" y="1321396"/>
          <a:ext cx="8370000" cy="5314958"/>
        </p:xfrm>
        <a:graphic>
          <a:graphicData uri="http://schemas.openxmlformats.org/drawingml/2006/table">
            <a:tbl>
              <a:tblPr>
                <a:tableStyleId>{5C22544A-7EE6-4342-B048-85BDC9FD1C3A}</a:tableStyleId>
              </a:tblPr>
              <a:tblGrid>
                <a:gridCol w="1998000">
                  <a:extLst>
                    <a:ext uri="{9D8B030D-6E8A-4147-A177-3AD203B41FA5}">
                      <a16:colId xmlns:a16="http://schemas.microsoft.com/office/drawing/2014/main" val="1661758985"/>
                    </a:ext>
                  </a:extLst>
                </a:gridCol>
                <a:gridCol w="1998000">
                  <a:extLst>
                    <a:ext uri="{9D8B030D-6E8A-4147-A177-3AD203B41FA5}">
                      <a16:colId xmlns:a16="http://schemas.microsoft.com/office/drawing/2014/main" val="987886242"/>
                    </a:ext>
                  </a:extLst>
                </a:gridCol>
                <a:gridCol w="1998000">
                  <a:extLst>
                    <a:ext uri="{9D8B030D-6E8A-4147-A177-3AD203B41FA5}">
                      <a16:colId xmlns:a16="http://schemas.microsoft.com/office/drawing/2014/main" val="3670554071"/>
                    </a:ext>
                  </a:extLst>
                </a:gridCol>
                <a:gridCol w="2376000">
                  <a:extLst>
                    <a:ext uri="{9D8B030D-6E8A-4147-A177-3AD203B41FA5}">
                      <a16:colId xmlns:a16="http://schemas.microsoft.com/office/drawing/2014/main" val="3220542112"/>
                    </a:ext>
                  </a:extLst>
                </a:gridCol>
              </a:tblGrid>
              <a:tr h="241589">
                <a:tc rowSpan="2">
                  <a:txBody>
                    <a:bodyPr/>
                    <a:lstStyle/>
                    <a:p>
                      <a:pPr algn="ctr" fontAlgn="ctr"/>
                      <a:r>
                        <a:rPr lang="en-GB" sz="1400" u="none" strike="noStrike" dirty="0">
                          <a:solidFill>
                            <a:srgbClr val="504F4F"/>
                          </a:solidFill>
                          <a:effectLst/>
                        </a:rPr>
                        <a:t>Sensitive attribute</a:t>
                      </a:r>
                      <a:endParaRPr lang="en-GB" sz="1400" b="0" i="0" u="none" strike="noStrike" dirty="0">
                        <a:solidFill>
                          <a:srgbClr val="504F4F"/>
                        </a:solidFill>
                        <a:effectLst/>
                        <a:latin typeface="Calibri" panose="020F0502020204030204" pitchFamily="34" charset="0"/>
                      </a:endParaRPr>
                    </a:p>
                  </a:txBody>
                  <a:tcPr marL="9525" marR="9525" marT="9525" marB="0" anchor="ctr">
                    <a:lnL w="12700" cmpd="sng">
                      <a:noFill/>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fontAlgn="ctr"/>
                      <a:r>
                        <a:rPr lang="en-GB" sz="1400" u="none" strike="noStrike" dirty="0">
                          <a:solidFill>
                            <a:srgbClr val="504F4F"/>
                          </a:solidFill>
                          <a:effectLst/>
                        </a:rPr>
                        <a:t>Group</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ctr"/>
                      <a:r>
                        <a:rPr lang="en-GB" sz="1400" u="none" strike="noStrike" dirty="0">
                          <a:solidFill>
                            <a:srgbClr val="504F4F"/>
                          </a:solidFill>
                          <a:effectLst/>
                        </a:rPr>
                        <a:t>Equalised odds demonstrated</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GB" sz="3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solidFill>
                        <a:srgbClr val="504F4F"/>
                      </a:solid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558773"/>
                  </a:ext>
                </a:extLst>
              </a:tr>
              <a:tr h="241589">
                <a:tc vMerge="1">
                  <a:txBody>
                    <a:bodyPr/>
                    <a:lstStyle/>
                    <a:p>
                      <a:pPr algn="ctr" fontAlgn="ctr"/>
                      <a:r>
                        <a:rPr lang="en-GB" sz="3600" u="none" strike="noStrike" dirty="0">
                          <a:effectLst/>
                        </a:rPr>
                        <a:t>Sensitive attribute</a:t>
                      </a:r>
                      <a:endParaRPr lang="en-GB" sz="3600" b="0" i="0" u="none" strike="noStrike" dirty="0">
                        <a:solidFill>
                          <a:srgbClr val="000000"/>
                        </a:solidFill>
                        <a:effectLst/>
                        <a:latin typeface="Calibri" panose="020F0502020204030204" pitchFamily="34" charset="0"/>
                      </a:endParaRPr>
                    </a:p>
                  </a:txBody>
                  <a:tcPr marL="9525" marR="9525" marT="9525" marB="0" anchor="ctr">
                    <a:lnL w="12700" cmpd="sng">
                      <a:noFill/>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r>
                        <a:rPr lang="en-GB" sz="3600" u="none" strike="noStrike" dirty="0">
                          <a:effectLst/>
                        </a:rPr>
                        <a:t>Group</a:t>
                      </a:r>
                      <a:endParaRPr lang="en-GB" sz="3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u="none" strike="noStrike" dirty="0">
                          <a:solidFill>
                            <a:srgbClr val="504F4F"/>
                          </a:solidFill>
                          <a:effectLst/>
                        </a:rPr>
                        <a:t>Initially</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b="0" i="0" u="none" strike="noStrike" dirty="0">
                          <a:solidFill>
                            <a:srgbClr val="504F4F"/>
                          </a:solidFill>
                          <a:effectLst/>
                          <a:latin typeface="Calibri" panose="020F0502020204030204" pitchFamily="34" charset="0"/>
                        </a:rPr>
                        <a:t>With threshold optimisation</a:t>
                      </a: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solidFill>
                        <a:srgbClr val="504F4F"/>
                      </a:solid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2213308"/>
                  </a:ext>
                </a:extLst>
              </a:tr>
              <a:tr h="241589">
                <a:tc rowSpan="2">
                  <a:txBody>
                    <a:bodyPr/>
                    <a:lstStyle/>
                    <a:p>
                      <a:pPr algn="ctr" fontAlgn="ctr"/>
                      <a:r>
                        <a:rPr lang="en-GB" sz="1400" u="none" strike="noStrike">
                          <a:solidFill>
                            <a:srgbClr val="504F4F"/>
                          </a:solidFill>
                          <a:effectLst/>
                        </a:rPr>
                        <a:t>Sex</a:t>
                      </a:r>
                      <a:endParaRPr lang="en-GB" sz="1400" b="0" i="0" u="none" strike="noStrike">
                        <a:solidFill>
                          <a:srgbClr val="504F4F"/>
                        </a:solidFill>
                        <a:effectLst/>
                        <a:latin typeface="Calibri" panose="020F0502020204030204" pitchFamily="34" charset="0"/>
                      </a:endParaRPr>
                    </a:p>
                  </a:txBody>
                  <a:tcPr marL="9525" marR="9525" marT="9525" marB="0" anchor="ctr">
                    <a:lnL w="12700" cmpd="sng">
                      <a:noFill/>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u="none" strike="noStrike" dirty="0">
                          <a:solidFill>
                            <a:srgbClr val="504F4F"/>
                          </a:solidFill>
                          <a:effectLst/>
                        </a:rPr>
                        <a:t>Female</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b="0" i="0" u="none" strike="noStrike" kern="1200" dirty="0">
                          <a:solidFill>
                            <a:srgbClr val="504F4F"/>
                          </a:solidFill>
                          <a:effectLst/>
                          <a:latin typeface="+mn-lt"/>
                          <a:ea typeface="+mn-ea"/>
                          <a:cs typeface="+mn-cs"/>
                        </a:rPr>
                        <a:t>-</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5344458"/>
                  </a:ext>
                </a:extLst>
              </a:tr>
              <a:tr h="241589">
                <a:tc vMerge="1">
                  <a:txBody>
                    <a:bodyPr/>
                    <a:lstStyle/>
                    <a:p>
                      <a:endParaRPr lang="en-US"/>
                    </a:p>
                  </a:txBody>
                  <a:tcPr/>
                </a:tc>
                <a:tc>
                  <a:txBody>
                    <a:bodyPr/>
                    <a:lstStyle/>
                    <a:p>
                      <a:pPr algn="ctr" fontAlgn="ctr"/>
                      <a:r>
                        <a:rPr lang="en-GB" sz="1400" u="none" strike="noStrike">
                          <a:solidFill>
                            <a:srgbClr val="504F4F"/>
                          </a:solidFill>
                          <a:effectLst/>
                        </a:rPr>
                        <a:t>Male</a:t>
                      </a:r>
                      <a:endParaRPr lang="en-GB" sz="1400" b="0" i="0" u="none" strike="noStrike">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b="0" i="0" u="none" strike="noStrike" kern="1200" dirty="0">
                          <a:solidFill>
                            <a:srgbClr val="504F4F"/>
                          </a:solidFill>
                          <a:effectLst/>
                          <a:latin typeface="+mn-lt"/>
                          <a:ea typeface="+mn-ea"/>
                          <a:cs typeface="+mn-cs"/>
                        </a:rPr>
                        <a:t>-</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870975"/>
                  </a:ext>
                </a:extLst>
              </a:tr>
              <a:tr h="241589">
                <a:tc rowSpan="8">
                  <a:txBody>
                    <a:bodyPr/>
                    <a:lstStyle/>
                    <a:p>
                      <a:pPr algn="ctr" fontAlgn="ctr"/>
                      <a:r>
                        <a:rPr lang="en-GB" sz="1400" u="none" strike="noStrike" dirty="0">
                          <a:solidFill>
                            <a:srgbClr val="504F4F"/>
                          </a:solidFill>
                          <a:effectLst/>
                        </a:rPr>
                        <a:t>Age</a:t>
                      </a:r>
                      <a:endParaRPr lang="en-GB" sz="1400" b="0" i="0" u="none" strike="noStrike" dirty="0">
                        <a:solidFill>
                          <a:srgbClr val="504F4F"/>
                        </a:solidFill>
                        <a:effectLst/>
                        <a:latin typeface="Calibri" panose="020F0502020204030204" pitchFamily="34" charset="0"/>
                      </a:endParaRPr>
                    </a:p>
                  </a:txBody>
                  <a:tcPr marL="9525" marR="9525" marT="9525" marB="0" anchor="ctr">
                    <a:lnL w="12700" cmpd="sng">
                      <a:noFill/>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u="none" strike="noStrike" dirty="0">
                          <a:solidFill>
                            <a:srgbClr val="504F4F"/>
                          </a:solidFill>
                          <a:effectLst/>
                        </a:rPr>
                        <a:t>20</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E25858"/>
                          </a:solidFill>
                          <a:effectLst/>
                          <a:latin typeface="+mn-lt"/>
                          <a:ea typeface="+mn-ea"/>
                          <a:cs typeface="+mn-cs"/>
                        </a:rPr>
                        <a:t>✕</a:t>
                      </a:r>
                      <a:endParaRPr lang="en-GB" sz="1400" b="0" i="0" u="none" strike="noStrike" dirty="0">
                        <a:solidFill>
                          <a:srgbClr val="E25858"/>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9861664"/>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30</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822942"/>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40</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218775"/>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50</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4654270"/>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60</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244019"/>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70</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dirty="0">
                        <a:solidFill>
                          <a:srgbClr val="86C25E"/>
                        </a:solidFill>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9059097"/>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80</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732767"/>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90</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E25858"/>
                          </a:solidFill>
                          <a:effectLst/>
                          <a:latin typeface="+mn-lt"/>
                          <a:ea typeface="+mn-ea"/>
                          <a:cs typeface="+mn-cs"/>
                        </a:rPr>
                        <a:t>✕</a:t>
                      </a:r>
                      <a:r>
                        <a:rPr lang="en-GB" sz="1400" kern="1200" dirty="0">
                          <a:solidFill>
                            <a:srgbClr val="504F4F"/>
                          </a:solidFill>
                          <a:effectLst/>
                          <a:latin typeface="+mn-lt"/>
                          <a:ea typeface="+mn-ea"/>
                          <a:cs typeface="+mn-cs"/>
                        </a:rPr>
                        <a:t> </a:t>
                      </a:r>
                      <a:endParaRPr lang="en-GB" sz="1400" dirty="0">
                        <a:solidFill>
                          <a:srgbClr val="504F4F"/>
                        </a:solidFill>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dirty="0">
                        <a:solidFill>
                          <a:srgbClr val="86C25E"/>
                        </a:solidFill>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7202534"/>
                  </a:ext>
                </a:extLst>
              </a:tr>
              <a:tr h="241589">
                <a:tc rowSpan="7">
                  <a:txBody>
                    <a:bodyPr/>
                    <a:lstStyle/>
                    <a:p>
                      <a:pPr algn="ctr" fontAlgn="ctr"/>
                      <a:r>
                        <a:rPr lang="en-GB" sz="1400" u="none" strike="noStrike" dirty="0">
                          <a:solidFill>
                            <a:srgbClr val="504F4F"/>
                          </a:solidFill>
                          <a:effectLst/>
                        </a:rPr>
                        <a:t>Race</a:t>
                      </a:r>
                      <a:endParaRPr lang="en-GB" sz="1400" b="0" i="0" u="none" strike="noStrike" dirty="0">
                        <a:solidFill>
                          <a:srgbClr val="504F4F"/>
                        </a:solidFill>
                        <a:effectLst/>
                        <a:latin typeface="Calibri" panose="020F0502020204030204" pitchFamily="34" charset="0"/>
                      </a:endParaRPr>
                    </a:p>
                  </a:txBody>
                  <a:tcPr marL="9525" marR="9525" marT="9525" marB="0" anchor="ctr">
                    <a:lnL w="12700" cmpd="sng">
                      <a:noFill/>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u="none" strike="noStrike" dirty="0">
                          <a:solidFill>
                            <a:srgbClr val="504F4F"/>
                          </a:solidFill>
                          <a:effectLst/>
                        </a:rPr>
                        <a:t>Asian</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5995363"/>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Black</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849014"/>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Hispanic</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2169028"/>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Native</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E25858"/>
                          </a:solidFill>
                          <a:effectLst/>
                          <a:latin typeface="+mn-lt"/>
                          <a:ea typeface="+mn-ea"/>
                          <a:cs typeface="+mn-cs"/>
                        </a:rPr>
                        <a:t>✕</a:t>
                      </a:r>
                      <a:endParaRPr lang="en-GB" sz="1400" b="0" i="0" u="none" strike="noStrike" dirty="0">
                        <a:solidFill>
                          <a:srgbClr val="E25858"/>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E25858"/>
                          </a:solidFill>
                          <a:effectLst/>
                          <a:latin typeface="+mn-lt"/>
                          <a:ea typeface="+mn-ea"/>
                          <a:cs typeface="+mn-cs"/>
                        </a:rPr>
                        <a:t>✕</a:t>
                      </a:r>
                      <a:endParaRPr lang="en-GB" sz="1400" b="0" i="0" u="none" strike="noStrike" dirty="0">
                        <a:solidFill>
                          <a:srgbClr val="E25858"/>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7120961"/>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Other</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548267"/>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Unknown</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5390878"/>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White</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504F4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7316186"/>
                  </a:ext>
                </a:extLst>
              </a:tr>
              <a:tr h="241589">
                <a:tc rowSpan="3">
                  <a:txBody>
                    <a:bodyPr/>
                    <a:lstStyle/>
                    <a:p>
                      <a:pPr algn="ctr" fontAlgn="ctr"/>
                      <a:r>
                        <a:rPr lang="en-GB" sz="1400" u="none" strike="noStrike" dirty="0">
                          <a:solidFill>
                            <a:srgbClr val="504F4F"/>
                          </a:solidFill>
                          <a:effectLst/>
                        </a:rPr>
                        <a:t>Insurance</a:t>
                      </a:r>
                      <a:endParaRPr lang="en-GB" sz="1400" b="0" i="0" u="none" strike="noStrike" dirty="0">
                        <a:solidFill>
                          <a:srgbClr val="504F4F"/>
                        </a:solidFill>
                        <a:effectLst/>
                        <a:latin typeface="Calibri" panose="020F0502020204030204" pitchFamily="34" charset="0"/>
                      </a:endParaRPr>
                    </a:p>
                  </a:txBody>
                  <a:tcPr marL="9525" marR="9525" marT="9525" marB="0" anchor="ctr">
                    <a:lnL w="12700" cmpd="sng">
                      <a:noFill/>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GB" sz="1400" u="none" strike="noStrike" dirty="0">
                          <a:solidFill>
                            <a:srgbClr val="504F4F"/>
                          </a:solidFill>
                          <a:effectLst/>
                        </a:rPr>
                        <a:t>Medicaid</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E25858"/>
                          </a:solidFill>
                          <a:effectLst/>
                          <a:latin typeface="+mn-lt"/>
                          <a:ea typeface="+mn-ea"/>
                          <a:cs typeface="+mn-cs"/>
                        </a:rPr>
                        <a:t>✕</a:t>
                      </a:r>
                      <a:endParaRPr lang="en-GB" sz="1400" b="0" i="0" u="none" strike="noStrike" dirty="0">
                        <a:solidFill>
                          <a:srgbClr val="E25858"/>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solidFill>
                        <a:srgbClr val="504F4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1661905"/>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Medicare</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4332280"/>
                  </a:ext>
                </a:extLst>
              </a:tr>
              <a:tr h="241589">
                <a:tc vMerge="1">
                  <a:txBody>
                    <a:bodyPr/>
                    <a:lstStyle/>
                    <a:p>
                      <a:endParaRPr lang="en-US"/>
                    </a:p>
                  </a:txBody>
                  <a:tcPr/>
                </a:tc>
                <a:tc>
                  <a:txBody>
                    <a:bodyPr/>
                    <a:lstStyle/>
                    <a:p>
                      <a:pPr algn="ctr" fontAlgn="ctr"/>
                      <a:r>
                        <a:rPr lang="en-GB" sz="1400" u="none" strike="noStrike" dirty="0">
                          <a:solidFill>
                            <a:srgbClr val="504F4F"/>
                          </a:solidFill>
                          <a:effectLst/>
                        </a:rPr>
                        <a:t>Other</a:t>
                      </a:r>
                      <a:endParaRPr lang="en-GB" sz="1400" b="0" i="0" u="none" strike="noStrike" dirty="0">
                        <a:solidFill>
                          <a:srgbClr val="504F4F"/>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3027487" rtl="0" eaLnBrk="1" fontAlgn="ctr" latinLnBrk="0" hangingPunct="1">
                        <a:lnSpc>
                          <a:spcPct val="100000"/>
                        </a:lnSpc>
                        <a:spcBef>
                          <a:spcPts val="0"/>
                        </a:spcBef>
                        <a:spcAft>
                          <a:spcPts val="0"/>
                        </a:spcAft>
                        <a:buClrTx/>
                        <a:buSzTx/>
                        <a:buFontTx/>
                        <a:buNone/>
                        <a:tabLst/>
                        <a:defRPr/>
                      </a:pP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ap="flat" cmpd="sng" algn="ctr">
                      <a:solidFill>
                        <a:srgbClr val="504F4F"/>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GB" sz="1400" kern="1200" dirty="0">
                          <a:solidFill>
                            <a:srgbClr val="86C25E"/>
                          </a:solidFill>
                          <a:effectLst/>
                          <a:latin typeface="+mn-lt"/>
                          <a:ea typeface="+mn-ea"/>
                          <a:cs typeface="+mn-cs"/>
                        </a:rPr>
                        <a:t>✓</a:t>
                      </a:r>
                      <a:endParaRPr lang="en-GB" sz="1400" b="0" i="0" u="none" strike="noStrike" dirty="0">
                        <a:solidFill>
                          <a:srgbClr val="86C25E"/>
                        </a:solidFill>
                        <a:effectLst/>
                        <a:latin typeface="Calibri" panose="020F0502020204030204" pitchFamily="34" charset="0"/>
                      </a:endParaRPr>
                    </a:p>
                  </a:txBody>
                  <a:tcPr marL="9525" marR="9525" marT="9525" marB="0" anchor="ctr">
                    <a:lnL w="12700" cap="flat" cmpd="sng" algn="ctr">
                      <a:solidFill>
                        <a:srgbClr val="504F4F"/>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3851843"/>
                  </a:ext>
                </a:extLst>
              </a:tr>
            </a:tbl>
          </a:graphicData>
        </a:graphic>
      </p:graphicFrame>
      <p:sp>
        <p:nvSpPr>
          <p:cNvPr id="5" name="Title 1">
            <a:extLst>
              <a:ext uri="{FF2B5EF4-FFF2-40B4-BE49-F238E27FC236}">
                <a16:creationId xmlns:a16="http://schemas.microsoft.com/office/drawing/2014/main" id="{C3B0A02A-5667-552C-B4C6-2506C05F0D83}"/>
              </a:ext>
            </a:extLst>
          </p:cNvPr>
          <p:cNvSpPr>
            <a:spLocks noGrp="1"/>
          </p:cNvSpPr>
          <p:nvPr>
            <p:ph type="title"/>
          </p:nvPr>
        </p:nvSpPr>
        <p:spPr>
          <a:xfrm>
            <a:off x="838200" y="365126"/>
            <a:ext cx="9597390" cy="734624"/>
          </a:xfrm>
        </p:spPr>
        <p:txBody>
          <a:bodyPr>
            <a:noAutofit/>
          </a:bodyPr>
          <a:lstStyle/>
          <a:p>
            <a:r>
              <a:rPr lang="en-GB" sz="3200" dirty="0">
                <a:solidFill>
                  <a:srgbClr val="504F4F"/>
                </a:solidFill>
              </a:rPr>
              <a:t>The equalised odds metric can be used to assess a model's fairness. </a:t>
            </a:r>
            <a:endParaRPr lang="en-US" sz="3200" dirty="0"/>
          </a:p>
        </p:txBody>
      </p:sp>
      <p:grpSp>
        <p:nvGrpSpPr>
          <p:cNvPr id="15" name="Group 14">
            <a:extLst>
              <a:ext uri="{FF2B5EF4-FFF2-40B4-BE49-F238E27FC236}">
                <a16:creationId xmlns:a16="http://schemas.microsoft.com/office/drawing/2014/main" id="{374343E7-8BC7-CA5C-8FD3-1EA02A34D17E}"/>
              </a:ext>
            </a:extLst>
          </p:cNvPr>
          <p:cNvGrpSpPr/>
          <p:nvPr/>
        </p:nvGrpSpPr>
        <p:grpSpPr>
          <a:xfrm>
            <a:off x="197036" y="2193924"/>
            <a:ext cx="3326423" cy="3569902"/>
            <a:chOff x="185606" y="1334696"/>
            <a:chExt cx="3326423" cy="3569902"/>
          </a:xfrm>
        </p:grpSpPr>
        <p:grpSp>
          <p:nvGrpSpPr>
            <p:cNvPr id="6" name="Group 5">
              <a:extLst>
                <a:ext uri="{FF2B5EF4-FFF2-40B4-BE49-F238E27FC236}">
                  <a16:creationId xmlns:a16="http://schemas.microsoft.com/office/drawing/2014/main" id="{E83D5321-A725-4FA9-AF21-21CA1E8B7840}"/>
                </a:ext>
              </a:extLst>
            </p:cNvPr>
            <p:cNvGrpSpPr/>
            <p:nvPr/>
          </p:nvGrpSpPr>
          <p:grpSpPr>
            <a:xfrm>
              <a:off x="940472" y="2114841"/>
              <a:ext cx="1816690" cy="1752319"/>
              <a:chOff x="768817" y="1589190"/>
              <a:chExt cx="2239347" cy="2160000"/>
            </a:xfrm>
          </p:grpSpPr>
          <p:pic>
            <p:nvPicPr>
              <p:cNvPr id="7" name="Graphic 6" descr="Repeat outline">
                <a:extLst>
                  <a:ext uri="{FF2B5EF4-FFF2-40B4-BE49-F238E27FC236}">
                    <a16:creationId xmlns:a16="http://schemas.microsoft.com/office/drawing/2014/main" id="{335E831E-4E05-A8C0-50CA-248EBFB337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817" y="1589190"/>
                <a:ext cx="2160000" cy="2160000"/>
              </a:xfrm>
              <a:prstGeom prst="rect">
                <a:avLst/>
              </a:prstGeom>
            </p:spPr>
          </p:pic>
          <p:sp>
            <p:nvSpPr>
              <p:cNvPr id="8" name="Rectangle 7">
                <a:extLst>
                  <a:ext uri="{FF2B5EF4-FFF2-40B4-BE49-F238E27FC236}">
                    <a16:creationId xmlns:a16="http://schemas.microsoft.com/office/drawing/2014/main" id="{C9DAA9B9-7DDF-8CE5-04E4-D0412CCFF604}"/>
                  </a:ext>
                </a:extLst>
              </p:cNvPr>
              <p:cNvSpPr/>
              <p:nvPr/>
            </p:nvSpPr>
            <p:spPr>
              <a:xfrm>
                <a:off x="2198694" y="1703674"/>
                <a:ext cx="718886" cy="7747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F491913-FA55-F951-2692-86745BB0825C}"/>
                  </a:ext>
                </a:extLst>
              </p:cNvPr>
              <p:cNvSpPr/>
              <p:nvPr/>
            </p:nvSpPr>
            <p:spPr>
              <a:xfrm>
                <a:off x="797123" y="2891699"/>
                <a:ext cx="718886" cy="7747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Medicine outline">
                <a:extLst>
                  <a:ext uri="{FF2B5EF4-FFF2-40B4-BE49-F238E27FC236}">
                    <a16:creationId xmlns:a16="http://schemas.microsoft.com/office/drawing/2014/main" id="{0B63B867-BC88-AC0B-0296-FCEB915F3CA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4828" t="73734" r="16793" b="8703"/>
              <a:stretch/>
            </p:blipFill>
            <p:spPr>
              <a:xfrm rot="18880699">
                <a:off x="760384" y="2984986"/>
                <a:ext cx="914400" cy="418430"/>
              </a:xfrm>
              <a:prstGeom prst="rect">
                <a:avLst/>
              </a:prstGeom>
            </p:spPr>
          </p:pic>
          <p:pic>
            <p:nvPicPr>
              <p:cNvPr id="11" name="Graphic 10" descr="IV outline">
                <a:extLst>
                  <a:ext uri="{FF2B5EF4-FFF2-40B4-BE49-F238E27FC236}">
                    <a16:creationId xmlns:a16="http://schemas.microsoft.com/office/drawing/2014/main" id="{CD2BB1CB-3027-266B-AB6A-0E69F6D0E6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3764" y="1603847"/>
                <a:ext cx="914400" cy="914400"/>
              </a:xfrm>
              <a:prstGeom prst="rect">
                <a:avLst/>
              </a:prstGeom>
            </p:spPr>
          </p:pic>
        </p:grpSp>
        <p:pic>
          <p:nvPicPr>
            <p:cNvPr id="12" name="Picture 2" descr="IV to oral switch (IVOST)">
              <a:extLst>
                <a:ext uri="{FF2B5EF4-FFF2-40B4-BE49-F238E27FC236}">
                  <a16:creationId xmlns:a16="http://schemas.microsoft.com/office/drawing/2014/main" id="{06C78F3F-F888-C14D-1A97-28184B0C3F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535" y="1334696"/>
              <a:ext cx="1870565" cy="7367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D4F3CE-71A0-A82C-7BDB-BBEC1F1C621E}"/>
                </a:ext>
              </a:extLst>
            </p:cNvPr>
            <p:cNvSpPr txBox="1"/>
            <p:nvPr/>
          </p:nvSpPr>
          <p:spPr>
            <a:xfrm>
              <a:off x="185606" y="3981268"/>
              <a:ext cx="3326423" cy="923330"/>
            </a:xfrm>
            <a:prstGeom prst="rect">
              <a:avLst/>
            </a:prstGeom>
            <a:noFill/>
          </p:spPr>
          <p:txBody>
            <a:bodyPr wrap="square" rtlCol="0">
              <a:spAutoFit/>
            </a:bodyPr>
            <a:lstStyle/>
            <a:p>
              <a:pPr algn="ctr">
                <a:defRPr/>
              </a:pPr>
              <a:r>
                <a:rPr kumimoji="0" lang="en-US" b="0" i="0" u="none" strike="noStrike" kern="1200" cap="none" spc="0" normalizeH="0" baseline="0" noProof="0" dirty="0">
                  <a:ln>
                    <a:noFill/>
                  </a:ln>
                  <a:solidFill>
                    <a:srgbClr val="504F4F"/>
                  </a:solidFill>
                  <a:effectLst/>
                  <a:uLnTx/>
                  <a:uFillTx/>
                  <a:latin typeface="Calibri" panose="020F0502020204030204"/>
                  <a:ea typeface="+mn-ea"/>
                  <a:cs typeface="+mn-cs"/>
                </a:rPr>
                <a:t>One key challenge is determining when to switch antibiotics from IV-to-oral administration</a:t>
              </a:r>
              <a:endParaRPr lang="en-US" dirty="0">
                <a:solidFill>
                  <a:srgbClr val="504F4F"/>
                </a:solidFill>
                <a:latin typeface="Calibri" panose="020F0502020204030204"/>
              </a:endParaRPr>
            </a:p>
          </p:txBody>
        </p:sp>
      </p:grpSp>
      <p:sp>
        <p:nvSpPr>
          <p:cNvPr id="14" name="Rectangle 13">
            <a:extLst>
              <a:ext uri="{FF2B5EF4-FFF2-40B4-BE49-F238E27FC236}">
                <a16:creationId xmlns:a16="http://schemas.microsoft.com/office/drawing/2014/main" id="{7BF721B4-8F2C-E7E9-FED2-0B3BD32BC986}"/>
              </a:ext>
            </a:extLst>
          </p:cNvPr>
          <p:cNvSpPr/>
          <p:nvPr/>
        </p:nvSpPr>
        <p:spPr>
          <a:xfrm>
            <a:off x="-1427356" y="1099750"/>
            <a:ext cx="557561" cy="5758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932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86F8C5-E69E-BDA1-B4D1-EB23421D5F24}"/>
              </a:ext>
            </a:extLst>
          </p:cNvPr>
          <p:cNvPicPr>
            <a:picLocks noChangeAspect="1"/>
          </p:cNvPicPr>
          <p:nvPr/>
        </p:nvPicPr>
        <p:blipFill>
          <a:blip r:embed="rId3"/>
          <a:stretch>
            <a:fillRect/>
          </a:stretch>
        </p:blipFill>
        <p:spPr>
          <a:xfrm>
            <a:off x="4274506" y="1188683"/>
            <a:ext cx="7348654" cy="5580384"/>
          </a:xfrm>
          <a:prstGeom prst="rect">
            <a:avLst/>
          </a:prstGeom>
        </p:spPr>
      </p:pic>
      <p:grpSp>
        <p:nvGrpSpPr>
          <p:cNvPr id="12" name="Group 11">
            <a:extLst>
              <a:ext uri="{FF2B5EF4-FFF2-40B4-BE49-F238E27FC236}">
                <a16:creationId xmlns:a16="http://schemas.microsoft.com/office/drawing/2014/main" id="{E2D82580-E706-8244-9FB5-5FEF0AA4C407}"/>
              </a:ext>
            </a:extLst>
          </p:cNvPr>
          <p:cNvGrpSpPr/>
          <p:nvPr/>
        </p:nvGrpSpPr>
        <p:grpSpPr>
          <a:xfrm>
            <a:off x="278780" y="1679235"/>
            <a:ext cx="3589280" cy="4599280"/>
            <a:chOff x="839465" y="1738224"/>
            <a:chExt cx="3589280" cy="4599280"/>
          </a:xfrm>
        </p:grpSpPr>
        <p:pic>
          <p:nvPicPr>
            <p:cNvPr id="6" name="Picture 5">
              <a:extLst>
                <a:ext uri="{FF2B5EF4-FFF2-40B4-BE49-F238E27FC236}">
                  <a16:creationId xmlns:a16="http://schemas.microsoft.com/office/drawing/2014/main" id="{2AD83CF9-E5C8-CEEF-B801-836AA273FCA4}"/>
                </a:ext>
              </a:extLst>
            </p:cNvPr>
            <p:cNvPicPr>
              <a:picLocks noChangeAspect="1"/>
            </p:cNvPicPr>
            <p:nvPr/>
          </p:nvPicPr>
          <p:blipFill rotWithShape="1">
            <a:blip r:embed="rId4"/>
            <a:srcRect b="20954"/>
            <a:stretch/>
          </p:blipFill>
          <p:spPr>
            <a:xfrm>
              <a:off x="1408305" y="2624036"/>
              <a:ext cx="2451600" cy="1251387"/>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D05BAEC-D02F-3A36-1C5B-0F181453E9DA}"/>
                </a:ext>
              </a:extLst>
            </p:cNvPr>
            <p:cNvSpPr txBox="1"/>
            <p:nvPr/>
          </p:nvSpPr>
          <p:spPr>
            <a:xfrm>
              <a:off x="839465" y="1738224"/>
              <a:ext cx="3589280" cy="461665"/>
            </a:xfrm>
            <a:prstGeom prst="rect">
              <a:avLst/>
            </a:prstGeom>
            <a:noFill/>
          </p:spPr>
          <p:txBody>
            <a:bodyPr wrap="square" rtlCol="0">
              <a:spAutoFit/>
            </a:bodyPr>
            <a:lstStyle>
              <a:defPPr>
                <a:defRPr lang="en-US"/>
              </a:defPPr>
              <a:lvl1pPr algn="ctr">
                <a:defRPr sz="2800">
                  <a:solidFill>
                    <a:srgbClr val="43A8B0"/>
                  </a:solidFill>
                </a:defRPr>
              </a:lvl1pPr>
            </a:lstStyle>
            <a:p>
              <a:r>
                <a:rPr lang="en-US" sz="2400" dirty="0"/>
                <a:t>ETHICAL VIEWPOINT</a:t>
              </a:r>
            </a:p>
          </p:txBody>
        </p:sp>
        <p:grpSp>
          <p:nvGrpSpPr>
            <p:cNvPr id="8" name="Group 7">
              <a:extLst>
                <a:ext uri="{FF2B5EF4-FFF2-40B4-BE49-F238E27FC236}">
                  <a16:creationId xmlns:a16="http://schemas.microsoft.com/office/drawing/2014/main" id="{46936244-E589-262B-7B3F-D263CC58C498}"/>
                </a:ext>
              </a:extLst>
            </p:cNvPr>
            <p:cNvGrpSpPr/>
            <p:nvPr/>
          </p:nvGrpSpPr>
          <p:grpSpPr>
            <a:xfrm>
              <a:off x="2000203" y="4299570"/>
              <a:ext cx="1267804" cy="2037934"/>
              <a:chOff x="3343404" y="2232255"/>
              <a:chExt cx="1267804" cy="2037934"/>
            </a:xfrm>
          </p:grpSpPr>
          <p:pic>
            <p:nvPicPr>
              <p:cNvPr id="9" name="Picture 2" descr="Volume 4 Issue 9">
                <a:extLst>
                  <a:ext uri="{FF2B5EF4-FFF2-40B4-BE49-F238E27FC236}">
                    <a16:creationId xmlns:a16="http://schemas.microsoft.com/office/drawing/2014/main" id="{4A2F7171-0CD2-0CEF-8587-B0D4093AA9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2" t="6553" r="48077" b="72910"/>
              <a:stretch/>
            </p:blipFill>
            <p:spPr bwMode="auto">
              <a:xfrm>
                <a:off x="3343404" y="2232255"/>
                <a:ext cx="1266373" cy="693230"/>
              </a:xfrm>
              <a:prstGeom prst="rect">
                <a:avLst/>
              </a:prstGeom>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6CC88AD-A9CD-2BD0-8638-EF30B11ADAE6}"/>
                  </a:ext>
                </a:extLst>
              </p:cNvPr>
              <p:cNvPicPr>
                <a:picLocks noChangeAspect="1"/>
              </p:cNvPicPr>
              <p:nvPr/>
            </p:nvPicPr>
            <p:blipFill>
              <a:blip r:embed="rId6"/>
              <a:stretch>
                <a:fillRect/>
              </a:stretch>
            </p:blipFill>
            <p:spPr>
              <a:xfrm>
                <a:off x="3343405" y="3017389"/>
                <a:ext cx="1267803" cy="1252800"/>
              </a:xfrm>
              <a:prstGeom prst="rect">
                <a:avLst/>
              </a:prstGeom>
            </p:spPr>
          </p:pic>
          <p:sp>
            <p:nvSpPr>
              <p:cNvPr id="11" name="Rectangle 10">
                <a:extLst>
                  <a:ext uri="{FF2B5EF4-FFF2-40B4-BE49-F238E27FC236}">
                    <a16:creationId xmlns:a16="http://schemas.microsoft.com/office/drawing/2014/main" id="{F55FCD05-05DA-E1AD-8080-3521F0CBAF2E}"/>
                  </a:ext>
                </a:extLst>
              </p:cNvPr>
              <p:cNvSpPr/>
              <p:nvPr/>
            </p:nvSpPr>
            <p:spPr>
              <a:xfrm>
                <a:off x="3343405" y="3017390"/>
                <a:ext cx="1266373" cy="1251387"/>
              </a:xfrm>
              <a:prstGeom prst="rect">
                <a:avLst/>
              </a:prstGeom>
              <a:noFill/>
              <a:ln w="19050">
                <a:solidFill>
                  <a:srgbClr val="43A8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Title 1">
            <a:extLst>
              <a:ext uri="{FF2B5EF4-FFF2-40B4-BE49-F238E27FC236}">
                <a16:creationId xmlns:a16="http://schemas.microsoft.com/office/drawing/2014/main" id="{B56983AB-A4F4-DC37-6475-C077A3D6D895}"/>
              </a:ext>
            </a:extLst>
          </p:cNvPr>
          <p:cNvSpPr>
            <a:spLocks noGrp="1"/>
          </p:cNvSpPr>
          <p:nvPr>
            <p:ph type="title"/>
          </p:nvPr>
        </p:nvSpPr>
        <p:spPr>
          <a:xfrm>
            <a:off x="838200" y="365126"/>
            <a:ext cx="9931508" cy="734624"/>
          </a:xfrm>
        </p:spPr>
        <p:txBody>
          <a:bodyPr>
            <a:noAutofit/>
          </a:bodyPr>
          <a:lstStyle/>
          <a:p>
            <a:r>
              <a:rPr lang="en-GB" sz="3200" dirty="0">
                <a:solidFill>
                  <a:srgbClr val="504F4F"/>
                </a:solidFill>
              </a:rPr>
              <a:t>Ethical frameworks such as Bentham’s felicific calculus can help us work towards developing moral AI.</a:t>
            </a:r>
            <a:endParaRPr lang="en-US" sz="3200" dirty="0"/>
          </a:p>
        </p:txBody>
      </p:sp>
      <p:sp>
        <p:nvSpPr>
          <p:cNvPr id="14" name="Rectangle 13">
            <a:extLst>
              <a:ext uri="{FF2B5EF4-FFF2-40B4-BE49-F238E27FC236}">
                <a16:creationId xmlns:a16="http://schemas.microsoft.com/office/drawing/2014/main" id="{A17D7D16-3D95-D346-0B82-95E0FF23F12D}"/>
              </a:ext>
            </a:extLst>
          </p:cNvPr>
          <p:cNvSpPr/>
          <p:nvPr/>
        </p:nvSpPr>
        <p:spPr>
          <a:xfrm>
            <a:off x="-1427356" y="1099750"/>
            <a:ext cx="557561" cy="57582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18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FEB0A03-EA17-98FA-C4E3-9449287757F9}"/>
              </a:ext>
            </a:extLst>
          </p:cNvPr>
          <p:cNvPicPr>
            <a:picLocks noChangeAspect="1"/>
          </p:cNvPicPr>
          <p:nvPr/>
        </p:nvPicPr>
        <p:blipFill>
          <a:blip r:embed="rId3"/>
          <a:srcRect b="6153"/>
          <a:stretch>
            <a:fillRect/>
          </a:stretch>
        </p:blipFill>
        <p:spPr>
          <a:xfrm>
            <a:off x="-4523390" y="2199889"/>
            <a:ext cx="2451600" cy="1317038"/>
          </a:xfrm>
          <a:custGeom>
            <a:avLst/>
            <a:gdLst>
              <a:gd name="connsiteX0" fmla="*/ 0 w 2147451"/>
              <a:gd name="connsiteY0" fmla="*/ 0 h 1153646"/>
              <a:gd name="connsiteX1" fmla="*/ 2147451 w 2147451"/>
              <a:gd name="connsiteY1" fmla="*/ 0 h 1153646"/>
              <a:gd name="connsiteX2" fmla="*/ 2147451 w 2147451"/>
              <a:gd name="connsiteY2" fmla="*/ 1056817 h 1153646"/>
              <a:gd name="connsiteX3" fmla="*/ 2128395 w 2147451"/>
              <a:gd name="connsiteY3" fmla="*/ 1058358 h 1153646"/>
              <a:gd name="connsiteX4" fmla="*/ 2040561 w 2147451"/>
              <a:gd name="connsiteY4" fmla="*/ 1045106 h 1153646"/>
              <a:gd name="connsiteX5" fmla="*/ 2025921 w 2147451"/>
              <a:gd name="connsiteY5" fmla="*/ 992097 h 1153646"/>
              <a:gd name="connsiteX6" fmla="*/ 2011282 w 2147451"/>
              <a:gd name="connsiteY6" fmla="*/ 952341 h 1153646"/>
              <a:gd name="connsiteX7" fmla="*/ 1923448 w 2147451"/>
              <a:gd name="connsiteY7" fmla="*/ 1018602 h 1153646"/>
              <a:gd name="connsiteX8" fmla="*/ 1879532 w 2147451"/>
              <a:gd name="connsiteY8" fmla="*/ 1045106 h 1153646"/>
              <a:gd name="connsiteX9" fmla="*/ 1850253 w 2147451"/>
              <a:gd name="connsiteY9" fmla="*/ 1071610 h 1153646"/>
              <a:gd name="connsiteX10" fmla="*/ 1777059 w 2147451"/>
              <a:gd name="connsiteY10" fmla="*/ 1137871 h 1153646"/>
              <a:gd name="connsiteX11" fmla="*/ 1718503 w 2147451"/>
              <a:gd name="connsiteY11" fmla="*/ 886080 h 1153646"/>
              <a:gd name="connsiteX12" fmla="*/ 1630669 w 2147451"/>
              <a:gd name="connsiteY12" fmla="*/ 872828 h 1153646"/>
              <a:gd name="connsiteX13" fmla="*/ 1586751 w 2147451"/>
              <a:gd name="connsiteY13" fmla="*/ 899332 h 1153646"/>
              <a:gd name="connsiteX14" fmla="*/ 1528196 w 2147451"/>
              <a:gd name="connsiteY14" fmla="*/ 925836 h 1153646"/>
              <a:gd name="connsiteX15" fmla="*/ 1498917 w 2147451"/>
              <a:gd name="connsiteY15" fmla="*/ 952341 h 1153646"/>
              <a:gd name="connsiteX16" fmla="*/ 1455001 w 2147451"/>
              <a:gd name="connsiteY16" fmla="*/ 965593 h 1153646"/>
              <a:gd name="connsiteX17" fmla="*/ 1352527 w 2147451"/>
              <a:gd name="connsiteY17" fmla="*/ 1045106 h 1153646"/>
              <a:gd name="connsiteX18" fmla="*/ 1293972 w 2147451"/>
              <a:gd name="connsiteY18" fmla="*/ 1084862 h 1153646"/>
              <a:gd name="connsiteX19" fmla="*/ 1279333 w 2147451"/>
              <a:gd name="connsiteY19" fmla="*/ 1005349 h 1153646"/>
              <a:gd name="connsiteX20" fmla="*/ 1264693 w 2147451"/>
              <a:gd name="connsiteY20" fmla="*/ 965593 h 1153646"/>
              <a:gd name="connsiteX21" fmla="*/ 1220777 w 2147451"/>
              <a:gd name="connsiteY21" fmla="*/ 952341 h 1153646"/>
              <a:gd name="connsiteX22" fmla="*/ 1132943 w 2147451"/>
              <a:gd name="connsiteY22" fmla="*/ 992097 h 1153646"/>
              <a:gd name="connsiteX23" fmla="*/ 1030470 w 2147451"/>
              <a:gd name="connsiteY23" fmla="*/ 1084862 h 1153646"/>
              <a:gd name="connsiteX24" fmla="*/ 927996 w 2147451"/>
              <a:gd name="connsiteY24" fmla="*/ 1137871 h 1153646"/>
              <a:gd name="connsiteX25" fmla="*/ 898718 w 2147451"/>
              <a:gd name="connsiteY25" fmla="*/ 1005349 h 1153646"/>
              <a:gd name="connsiteX26" fmla="*/ 884080 w 2147451"/>
              <a:gd name="connsiteY26" fmla="*/ 965593 h 1153646"/>
              <a:gd name="connsiteX27" fmla="*/ 781607 w 2147451"/>
              <a:gd name="connsiteY27" fmla="*/ 978845 h 1153646"/>
              <a:gd name="connsiteX28" fmla="*/ 635216 w 2147451"/>
              <a:gd name="connsiteY28" fmla="*/ 1018602 h 1153646"/>
              <a:gd name="connsiteX29" fmla="*/ 562021 w 2147451"/>
              <a:gd name="connsiteY29" fmla="*/ 1031854 h 1153646"/>
              <a:gd name="connsiteX30" fmla="*/ 503465 w 2147451"/>
              <a:gd name="connsiteY30" fmla="*/ 1058358 h 1153646"/>
              <a:gd name="connsiteX31" fmla="*/ 459549 w 2147451"/>
              <a:gd name="connsiteY31" fmla="*/ 1071610 h 1153646"/>
              <a:gd name="connsiteX32" fmla="*/ 400992 w 2147451"/>
              <a:gd name="connsiteY32" fmla="*/ 1084862 h 1153646"/>
              <a:gd name="connsiteX33" fmla="*/ 371715 w 2147451"/>
              <a:gd name="connsiteY33" fmla="*/ 1111367 h 1153646"/>
              <a:gd name="connsiteX34" fmla="*/ 327797 w 2147451"/>
              <a:gd name="connsiteY34" fmla="*/ 978845 h 1153646"/>
              <a:gd name="connsiteX35" fmla="*/ 283881 w 2147451"/>
              <a:gd name="connsiteY35" fmla="*/ 1005349 h 1153646"/>
              <a:gd name="connsiteX36" fmla="*/ 196047 w 2147451"/>
              <a:gd name="connsiteY36" fmla="*/ 1071610 h 1153646"/>
              <a:gd name="connsiteX37" fmla="*/ 122852 w 2147451"/>
              <a:gd name="connsiteY37" fmla="*/ 1111367 h 1153646"/>
              <a:gd name="connsiteX38" fmla="*/ 5739 w 2147451"/>
              <a:gd name="connsiteY38" fmla="*/ 965593 h 1153646"/>
              <a:gd name="connsiteX39" fmla="*/ 0 w 2147451"/>
              <a:gd name="connsiteY39" fmla="*/ 965355 h 11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47451" h="1153646">
                <a:moveTo>
                  <a:pt x="0" y="0"/>
                </a:moveTo>
                <a:lnTo>
                  <a:pt x="2147451" y="0"/>
                </a:lnTo>
                <a:lnTo>
                  <a:pt x="2147451" y="1056817"/>
                </a:lnTo>
                <a:lnTo>
                  <a:pt x="2128395" y="1058358"/>
                </a:lnTo>
                <a:cubicBezTo>
                  <a:pt x="2099117" y="1053941"/>
                  <a:pt x="2064714" y="1060724"/>
                  <a:pt x="2040561" y="1045106"/>
                </a:cubicBezTo>
                <a:cubicBezTo>
                  <a:pt x="2024189" y="1034520"/>
                  <a:pt x="2031448" y="1009610"/>
                  <a:pt x="2025921" y="992097"/>
                </a:cubicBezTo>
                <a:cubicBezTo>
                  <a:pt x="2021681" y="978666"/>
                  <a:pt x="2016161" y="965593"/>
                  <a:pt x="2011282" y="952341"/>
                </a:cubicBezTo>
                <a:cubicBezTo>
                  <a:pt x="1902247" y="1018145"/>
                  <a:pt x="2036163" y="933571"/>
                  <a:pt x="1923448" y="1018602"/>
                </a:cubicBezTo>
                <a:cubicBezTo>
                  <a:pt x="1909933" y="1028798"/>
                  <a:pt x="1894171" y="1036271"/>
                  <a:pt x="1879532" y="1045106"/>
                </a:cubicBezTo>
                <a:cubicBezTo>
                  <a:pt x="1868048" y="1052037"/>
                  <a:pt x="1860013" y="1062775"/>
                  <a:pt x="1850253" y="1071610"/>
                </a:cubicBezTo>
                <a:lnTo>
                  <a:pt x="1777059" y="1137871"/>
                </a:lnTo>
                <a:cubicBezTo>
                  <a:pt x="1628030" y="1182840"/>
                  <a:pt x="1812502" y="1141361"/>
                  <a:pt x="1718503" y="886080"/>
                </a:cubicBezTo>
                <a:lnTo>
                  <a:pt x="1630669" y="872828"/>
                </a:lnTo>
                <a:cubicBezTo>
                  <a:pt x="1616030" y="881663"/>
                  <a:pt x="1602027" y="891430"/>
                  <a:pt x="1586751" y="899332"/>
                </a:cubicBezTo>
                <a:cubicBezTo>
                  <a:pt x="1567804" y="909133"/>
                  <a:pt x="1546353" y="914878"/>
                  <a:pt x="1528196" y="925836"/>
                </a:cubicBezTo>
                <a:cubicBezTo>
                  <a:pt x="1516712" y="932767"/>
                  <a:pt x="1508677" y="943506"/>
                  <a:pt x="1498917" y="952341"/>
                </a:cubicBezTo>
                <a:cubicBezTo>
                  <a:pt x="1484278" y="956758"/>
                  <a:pt x="1468398" y="958663"/>
                  <a:pt x="1455001" y="965593"/>
                </a:cubicBezTo>
                <a:cubicBezTo>
                  <a:pt x="1390785" y="998811"/>
                  <a:pt x="1404445" y="1004821"/>
                  <a:pt x="1352527" y="1045106"/>
                </a:cubicBezTo>
                <a:cubicBezTo>
                  <a:pt x="1334003" y="1059480"/>
                  <a:pt x="1313490" y="1071610"/>
                  <a:pt x="1293972" y="1084862"/>
                </a:cubicBezTo>
                <a:cubicBezTo>
                  <a:pt x="1289092" y="1058358"/>
                  <a:pt x="1285772" y="1031579"/>
                  <a:pt x="1279333" y="1005349"/>
                </a:cubicBezTo>
                <a:cubicBezTo>
                  <a:pt x="1275986" y="991713"/>
                  <a:pt x="1275605" y="975470"/>
                  <a:pt x="1264693" y="965593"/>
                </a:cubicBezTo>
                <a:cubicBezTo>
                  <a:pt x="1253781" y="955716"/>
                  <a:pt x="1235415" y="956758"/>
                  <a:pt x="1220777" y="952341"/>
                </a:cubicBezTo>
                <a:cubicBezTo>
                  <a:pt x="1160168" y="970629"/>
                  <a:pt x="1189698" y="957844"/>
                  <a:pt x="1132943" y="992097"/>
                </a:cubicBezTo>
                <a:cubicBezTo>
                  <a:pt x="1092750" y="1016354"/>
                  <a:pt x="1066213" y="1055446"/>
                  <a:pt x="1030470" y="1084862"/>
                </a:cubicBezTo>
                <a:cubicBezTo>
                  <a:pt x="979159" y="1127089"/>
                  <a:pt x="982669" y="1121373"/>
                  <a:pt x="927996" y="1137871"/>
                </a:cubicBezTo>
                <a:cubicBezTo>
                  <a:pt x="927996" y="1137871"/>
                  <a:pt x="909908" y="1049244"/>
                  <a:pt x="898718" y="1005349"/>
                </a:cubicBezTo>
                <a:cubicBezTo>
                  <a:pt x="895249" y="991738"/>
                  <a:pt x="888959" y="978845"/>
                  <a:pt x="884080" y="965593"/>
                </a:cubicBezTo>
                <a:cubicBezTo>
                  <a:pt x="849922" y="970010"/>
                  <a:pt x="815555" y="973257"/>
                  <a:pt x="781607" y="978845"/>
                </a:cubicBezTo>
                <a:cubicBezTo>
                  <a:pt x="713006" y="990136"/>
                  <a:pt x="711618" y="999739"/>
                  <a:pt x="635216" y="1018602"/>
                </a:cubicBezTo>
                <a:cubicBezTo>
                  <a:pt x="611211" y="1024529"/>
                  <a:pt x="585627" y="1024731"/>
                  <a:pt x="562021" y="1031854"/>
                </a:cubicBezTo>
                <a:cubicBezTo>
                  <a:pt x="541319" y="1038101"/>
                  <a:pt x="523523" y="1050576"/>
                  <a:pt x="503465" y="1058358"/>
                </a:cubicBezTo>
                <a:cubicBezTo>
                  <a:pt x="489282" y="1063861"/>
                  <a:pt x="474385" y="1067773"/>
                  <a:pt x="459549" y="1071610"/>
                </a:cubicBezTo>
                <a:cubicBezTo>
                  <a:pt x="440203" y="1076614"/>
                  <a:pt x="418988" y="1076717"/>
                  <a:pt x="400992" y="1084862"/>
                </a:cubicBezTo>
                <a:cubicBezTo>
                  <a:pt x="388648" y="1090450"/>
                  <a:pt x="377887" y="1122542"/>
                  <a:pt x="371715" y="1111367"/>
                </a:cubicBezTo>
                <a:cubicBezTo>
                  <a:pt x="257264" y="904148"/>
                  <a:pt x="419311" y="1061686"/>
                  <a:pt x="327797" y="978845"/>
                </a:cubicBezTo>
                <a:cubicBezTo>
                  <a:pt x="313158" y="987680"/>
                  <a:pt x="297619" y="995400"/>
                  <a:pt x="283881" y="1005349"/>
                </a:cubicBezTo>
                <a:cubicBezTo>
                  <a:pt x="227397" y="1046256"/>
                  <a:pt x="283238" y="1026507"/>
                  <a:pt x="196047" y="1071610"/>
                </a:cubicBezTo>
                <a:cubicBezTo>
                  <a:pt x="107365" y="1117484"/>
                  <a:pt x="191366" y="1049340"/>
                  <a:pt x="122852" y="1111367"/>
                </a:cubicBezTo>
                <a:cubicBezTo>
                  <a:pt x="4414" y="1138171"/>
                  <a:pt x="70658" y="1141898"/>
                  <a:pt x="5739" y="965593"/>
                </a:cubicBezTo>
                <a:lnTo>
                  <a:pt x="0" y="965355"/>
                </a:lnTo>
                <a:close/>
              </a:path>
            </a:pathLst>
          </a:custGeom>
          <a:ln>
            <a:solidFill>
              <a:schemeClr val="bg1">
                <a:lumMod val="75000"/>
              </a:schemeClr>
            </a:solidFill>
          </a:ln>
          <a:effectLst>
            <a:outerShdw blurRad="50800" dist="38100" dir="2700000" algn="tl" rotWithShape="0">
              <a:prstClr val="black">
                <a:alpha val="40000"/>
              </a:prstClr>
            </a:outerShdw>
          </a:effectLst>
        </p:spPr>
      </p:pic>
      <p:sp>
        <p:nvSpPr>
          <p:cNvPr id="4" name="Title 1">
            <a:extLst>
              <a:ext uri="{FF2B5EF4-FFF2-40B4-BE49-F238E27FC236}">
                <a16:creationId xmlns:a16="http://schemas.microsoft.com/office/drawing/2014/main" id="{ADDC9F5B-CB1D-4F50-F8EA-8E46F471C381}"/>
              </a:ext>
            </a:extLst>
          </p:cNvPr>
          <p:cNvSpPr>
            <a:spLocks noGrp="1"/>
          </p:cNvSpPr>
          <p:nvPr>
            <p:ph type="title"/>
          </p:nvPr>
        </p:nvSpPr>
        <p:spPr>
          <a:xfrm>
            <a:off x="838200" y="365126"/>
            <a:ext cx="9931508" cy="734624"/>
          </a:xfrm>
        </p:spPr>
        <p:txBody>
          <a:bodyPr>
            <a:noAutofit/>
          </a:bodyPr>
          <a:lstStyle/>
          <a:p>
            <a:r>
              <a:rPr lang="en-GB" sz="3200" dirty="0">
                <a:solidFill>
                  <a:srgbClr val="504F4F"/>
                </a:solidFill>
              </a:rPr>
              <a:t>Education on the importance of responsible AI is essential.</a:t>
            </a:r>
            <a:endParaRPr lang="en-US" sz="3200" dirty="0"/>
          </a:p>
        </p:txBody>
      </p:sp>
      <p:pic>
        <p:nvPicPr>
          <p:cNvPr id="26" name="Picture 25">
            <a:extLst>
              <a:ext uri="{FF2B5EF4-FFF2-40B4-BE49-F238E27FC236}">
                <a16:creationId xmlns:a16="http://schemas.microsoft.com/office/drawing/2014/main" id="{CF9654FA-9ED8-345A-F2FE-13E7C16005CE}"/>
              </a:ext>
            </a:extLst>
          </p:cNvPr>
          <p:cNvPicPr>
            <a:picLocks noChangeAspect="1"/>
          </p:cNvPicPr>
          <p:nvPr/>
        </p:nvPicPr>
        <p:blipFill>
          <a:blip r:embed="rId4"/>
          <a:stretch>
            <a:fillRect/>
          </a:stretch>
        </p:blipFill>
        <p:spPr>
          <a:xfrm>
            <a:off x="6941057" y="3320071"/>
            <a:ext cx="5092827" cy="3420000"/>
          </a:xfrm>
          <a:prstGeom prst="rect">
            <a:avLst/>
          </a:prstGeom>
        </p:spPr>
      </p:pic>
      <p:pic>
        <p:nvPicPr>
          <p:cNvPr id="28" name="Picture 27">
            <a:extLst>
              <a:ext uri="{FF2B5EF4-FFF2-40B4-BE49-F238E27FC236}">
                <a16:creationId xmlns:a16="http://schemas.microsoft.com/office/drawing/2014/main" id="{0E6BAE5A-FD4C-154D-EBAC-E012FED6210D}"/>
              </a:ext>
            </a:extLst>
          </p:cNvPr>
          <p:cNvPicPr>
            <a:picLocks noChangeAspect="1"/>
          </p:cNvPicPr>
          <p:nvPr/>
        </p:nvPicPr>
        <p:blipFill>
          <a:blip r:embed="rId5"/>
          <a:stretch>
            <a:fillRect/>
          </a:stretch>
        </p:blipFill>
        <p:spPr>
          <a:xfrm>
            <a:off x="4825815" y="2238425"/>
            <a:ext cx="5059074" cy="3420000"/>
          </a:xfrm>
          <a:prstGeom prst="rect">
            <a:avLst/>
          </a:prstGeom>
        </p:spPr>
      </p:pic>
      <p:sp>
        <p:nvSpPr>
          <p:cNvPr id="29" name="Rectangle 28">
            <a:extLst>
              <a:ext uri="{FF2B5EF4-FFF2-40B4-BE49-F238E27FC236}">
                <a16:creationId xmlns:a16="http://schemas.microsoft.com/office/drawing/2014/main" id="{393EE562-F140-1BCE-D114-F48846671610}"/>
              </a:ext>
            </a:extLst>
          </p:cNvPr>
          <p:cNvSpPr/>
          <p:nvPr/>
        </p:nvSpPr>
        <p:spPr>
          <a:xfrm>
            <a:off x="5229922" y="2238425"/>
            <a:ext cx="6803962" cy="450164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3D49ADD4-95E9-3E13-BBBE-6C644162DC7B}"/>
              </a:ext>
            </a:extLst>
          </p:cNvPr>
          <p:cNvPicPr>
            <a:picLocks noChangeAspect="1"/>
          </p:cNvPicPr>
          <p:nvPr/>
        </p:nvPicPr>
        <p:blipFill>
          <a:blip r:embed="rId6"/>
          <a:stretch>
            <a:fillRect/>
          </a:stretch>
        </p:blipFill>
        <p:spPr>
          <a:xfrm>
            <a:off x="3594823" y="1156779"/>
            <a:ext cx="4850716" cy="3420000"/>
          </a:xfrm>
          <a:prstGeom prst="rect">
            <a:avLst/>
          </a:prstGeom>
        </p:spPr>
      </p:pic>
      <p:sp>
        <p:nvSpPr>
          <p:cNvPr id="30" name="Rectangle 29">
            <a:extLst>
              <a:ext uri="{FF2B5EF4-FFF2-40B4-BE49-F238E27FC236}">
                <a16:creationId xmlns:a16="http://schemas.microsoft.com/office/drawing/2014/main" id="{BD7FBCBD-928F-DCEB-0793-B027A8E51793}"/>
              </a:ext>
            </a:extLst>
          </p:cNvPr>
          <p:cNvSpPr/>
          <p:nvPr/>
        </p:nvSpPr>
        <p:spPr>
          <a:xfrm>
            <a:off x="8207298" y="4230577"/>
            <a:ext cx="238241" cy="3462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CFDA92E-0E41-5501-392C-13BA9F1EEE6C}"/>
              </a:ext>
            </a:extLst>
          </p:cNvPr>
          <p:cNvPicPr>
            <a:picLocks noChangeAspect="1"/>
          </p:cNvPicPr>
          <p:nvPr/>
        </p:nvPicPr>
        <p:blipFill rotWithShape="1">
          <a:blip r:embed="rId7"/>
          <a:srcRect l="2555" t="15584" r="3645" b="13809"/>
          <a:stretch/>
        </p:blipFill>
        <p:spPr>
          <a:xfrm>
            <a:off x="629013" y="2938177"/>
            <a:ext cx="2289279" cy="129240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2" name="TextBox 31">
            <a:extLst>
              <a:ext uri="{FF2B5EF4-FFF2-40B4-BE49-F238E27FC236}">
                <a16:creationId xmlns:a16="http://schemas.microsoft.com/office/drawing/2014/main" id="{1BC5B64A-2275-BB22-BDC0-8AA27AC196CB}"/>
              </a:ext>
            </a:extLst>
          </p:cNvPr>
          <p:cNvSpPr txBox="1"/>
          <p:nvPr/>
        </p:nvSpPr>
        <p:spPr>
          <a:xfrm>
            <a:off x="36082" y="1681375"/>
            <a:ext cx="3475141" cy="461665"/>
          </a:xfrm>
          <a:prstGeom prst="rect">
            <a:avLst/>
          </a:prstGeom>
          <a:noFill/>
        </p:spPr>
        <p:txBody>
          <a:bodyPr wrap="square" rtlCol="0">
            <a:spAutoFit/>
          </a:bodyPr>
          <a:lstStyle>
            <a:defPPr>
              <a:defRPr lang="en-US"/>
            </a:defPPr>
            <a:lvl1pPr>
              <a:defRPr sz="2800">
                <a:solidFill>
                  <a:srgbClr val="0C6367"/>
                </a:solidFill>
              </a:defRPr>
            </a:lvl1pPr>
          </a:lstStyle>
          <a:p>
            <a:pPr algn="ctr"/>
            <a:r>
              <a:rPr lang="en-US" sz="2400" dirty="0"/>
              <a:t>PRIMARY RESEARCH </a:t>
            </a:r>
          </a:p>
        </p:txBody>
      </p:sp>
      <p:grpSp>
        <p:nvGrpSpPr>
          <p:cNvPr id="33" name="Group 32">
            <a:extLst>
              <a:ext uri="{FF2B5EF4-FFF2-40B4-BE49-F238E27FC236}">
                <a16:creationId xmlns:a16="http://schemas.microsoft.com/office/drawing/2014/main" id="{45F4FEB5-81BF-4BDE-3F32-16438FF60B47}"/>
              </a:ext>
            </a:extLst>
          </p:cNvPr>
          <p:cNvGrpSpPr/>
          <p:nvPr/>
        </p:nvGrpSpPr>
        <p:grpSpPr>
          <a:xfrm>
            <a:off x="1140466" y="5025715"/>
            <a:ext cx="1266373" cy="1252800"/>
            <a:chOff x="3336498" y="4901018"/>
            <a:chExt cx="1266373" cy="1252800"/>
          </a:xfrm>
        </p:grpSpPr>
        <p:pic>
          <p:nvPicPr>
            <p:cNvPr id="34" name="Picture 33">
              <a:extLst>
                <a:ext uri="{FF2B5EF4-FFF2-40B4-BE49-F238E27FC236}">
                  <a16:creationId xmlns:a16="http://schemas.microsoft.com/office/drawing/2014/main" id="{6177EF6A-D14A-E2F7-E1D5-50C495D2C8C8}"/>
                </a:ext>
              </a:extLst>
            </p:cNvPr>
            <p:cNvPicPr>
              <a:picLocks noChangeAspect="1"/>
            </p:cNvPicPr>
            <p:nvPr/>
          </p:nvPicPr>
          <p:blipFill>
            <a:blip r:embed="rId8"/>
            <a:stretch>
              <a:fillRect/>
            </a:stretch>
          </p:blipFill>
          <p:spPr>
            <a:xfrm>
              <a:off x="3347300" y="4901018"/>
              <a:ext cx="1244769" cy="1252800"/>
            </a:xfrm>
            <a:prstGeom prst="rect">
              <a:avLst/>
            </a:prstGeom>
          </p:spPr>
        </p:pic>
        <p:sp>
          <p:nvSpPr>
            <p:cNvPr id="35" name="Rectangle 34">
              <a:extLst>
                <a:ext uri="{FF2B5EF4-FFF2-40B4-BE49-F238E27FC236}">
                  <a16:creationId xmlns:a16="http://schemas.microsoft.com/office/drawing/2014/main" id="{FB8DC6F9-97D1-F423-C205-B5D6A2EA355C}"/>
                </a:ext>
              </a:extLst>
            </p:cNvPr>
            <p:cNvSpPr/>
            <p:nvPr/>
          </p:nvSpPr>
          <p:spPr>
            <a:xfrm>
              <a:off x="3336498" y="4901725"/>
              <a:ext cx="1266373" cy="1251387"/>
            </a:xfrm>
            <a:prstGeom prst="rect">
              <a:avLst/>
            </a:prstGeom>
            <a:noFill/>
            <a:ln w="19050">
              <a:solidFill>
                <a:srgbClr val="43A8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074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9FEB0A03-EA17-98FA-C4E3-9449287757F9}"/>
              </a:ext>
            </a:extLst>
          </p:cNvPr>
          <p:cNvPicPr>
            <a:picLocks noChangeAspect="1"/>
          </p:cNvPicPr>
          <p:nvPr/>
        </p:nvPicPr>
        <p:blipFill>
          <a:blip r:embed="rId3"/>
          <a:srcRect b="6153"/>
          <a:stretch>
            <a:fillRect/>
          </a:stretch>
        </p:blipFill>
        <p:spPr>
          <a:xfrm>
            <a:off x="-4523390" y="2199889"/>
            <a:ext cx="2451600" cy="1317038"/>
          </a:xfrm>
          <a:custGeom>
            <a:avLst/>
            <a:gdLst>
              <a:gd name="connsiteX0" fmla="*/ 0 w 2147451"/>
              <a:gd name="connsiteY0" fmla="*/ 0 h 1153646"/>
              <a:gd name="connsiteX1" fmla="*/ 2147451 w 2147451"/>
              <a:gd name="connsiteY1" fmla="*/ 0 h 1153646"/>
              <a:gd name="connsiteX2" fmla="*/ 2147451 w 2147451"/>
              <a:gd name="connsiteY2" fmla="*/ 1056817 h 1153646"/>
              <a:gd name="connsiteX3" fmla="*/ 2128395 w 2147451"/>
              <a:gd name="connsiteY3" fmla="*/ 1058358 h 1153646"/>
              <a:gd name="connsiteX4" fmla="*/ 2040561 w 2147451"/>
              <a:gd name="connsiteY4" fmla="*/ 1045106 h 1153646"/>
              <a:gd name="connsiteX5" fmla="*/ 2025921 w 2147451"/>
              <a:gd name="connsiteY5" fmla="*/ 992097 h 1153646"/>
              <a:gd name="connsiteX6" fmla="*/ 2011282 w 2147451"/>
              <a:gd name="connsiteY6" fmla="*/ 952341 h 1153646"/>
              <a:gd name="connsiteX7" fmla="*/ 1923448 w 2147451"/>
              <a:gd name="connsiteY7" fmla="*/ 1018602 h 1153646"/>
              <a:gd name="connsiteX8" fmla="*/ 1879532 w 2147451"/>
              <a:gd name="connsiteY8" fmla="*/ 1045106 h 1153646"/>
              <a:gd name="connsiteX9" fmla="*/ 1850253 w 2147451"/>
              <a:gd name="connsiteY9" fmla="*/ 1071610 h 1153646"/>
              <a:gd name="connsiteX10" fmla="*/ 1777059 w 2147451"/>
              <a:gd name="connsiteY10" fmla="*/ 1137871 h 1153646"/>
              <a:gd name="connsiteX11" fmla="*/ 1718503 w 2147451"/>
              <a:gd name="connsiteY11" fmla="*/ 886080 h 1153646"/>
              <a:gd name="connsiteX12" fmla="*/ 1630669 w 2147451"/>
              <a:gd name="connsiteY12" fmla="*/ 872828 h 1153646"/>
              <a:gd name="connsiteX13" fmla="*/ 1586751 w 2147451"/>
              <a:gd name="connsiteY13" fmla="*/ 899332 h 1153646"/>
              <a:gd name="connsiteX14" fmla="*/ 1528196 w 2147451"/>
              <a:gd name="connsiteY14" fmla="*/ 925836 h 1153646"/>
              <a:gd name="connsiteX15" fmla="*/ 1498917 w 2147451"/>
              <a:gd name="connsiteY15" fmla="*/ 952341 h 1153646"/>
              <a:gd name="connsiteX16" fmla="*/ 1455001 w 2147451"/>
              <a:gd name="connsiteY16" fmla="*/ 965593 h 1153646"/>
              <a:gd name="connsiteX17" fmla="*/ 1352527 w 2147451"/>
              <a:gd name="connsiteY17" fmla="*/ 1045106 h 1153646"/>
              <a:gd name="connsiteX18" fmla="*/ 1293972 w 2147451"/>
              <a:gd name="connsiteY18" fmla="*/ 1084862 h 1153646"/>
              <a:gd name="connsiteX19" fmla="*/ 1279333 w 2147451"/>
              <a:gd name="connsiteY19" fmla="*/ 1005349 h 1153646"/>
              <a:gd name="connsiteX20" fmla="*/ 1264693 w 2147451"/>
              <a:gd name="connsiteY20" fmla="*/ 965593 h 1153646"/>
              <a:gd name="connsiteX21" fmla="*/ 1220777 w 2147451"/>
              <a:gd name="connsiteY21" fmla="*/ 952341 h 1153646"/>
              <a:gd name="connsiteX22" fmla="*/ 1132943 w 2147451"/>
              <a:gd name="connsiteY22" fmla="*/ 992097 h 1153646"/>
              <a:gd name="connsiteX23" fmla="*/ 1030470 w 2147451"/>
              <a:gd name="connsiteY23" fmla="*/ 1084862 h 1153646"/>
              <a:gd name="connsiteX24" fmla="*/ 927996 w 2147451"/>
              <a:gd name="connsiteY24" fmla="*/ 1137871 h 1153646"/>
              <a:gd name="connsiteX25" fmla="*/ 898718 w 2147451"/>
              <a:gd name="connsiteY25" fmla="*/ 1005349 h 1153646"/>
              <a:gd name="connsiteX26" fmla="*/ 884080 w 2147451"/>
              <a:gd name="connsiteY26" fmla="*/ 965593 h 1153646"/>
              <a:gd name="connsiteX27" fmla="*/ 781607 w 2147451"/>
              <a:gd name="connsiteY27" fmla="*/ 978845 h 1153646"/>
              <a:gd name="connsiteX28" fmla="*/ 635216 w 2147451"/>
              <a:gd name="connsiteY28" fmla="*/ 1018602 h 1153646"/>
              <a:gd name="connsiteX29" fmla="*/ 562021 w 2147451"/>
              <a:gd name="connsiteY29" fmla="*/ 1031854 h 1153646"/>
              <a:gd name="connsiteX30" fmla="*/ 503465 w 2147451"/>
              <a:gd name="connsiteY30" fmla="*/ 1058358 h 1153646"/>
              <a:gd name="connsiteX31" fmla="*/ 459549 w 2147451"/>
              <a:gd name="connsiteY31" fmla="*/ 1071610 h 1153646"/>
              <a:gd name="connsiteX32" fmla="*/ 400992 w 2147451"/>
              <a:gd name="connsiteY32" fmla="*/ 1084862 h 1153646"/>
              <a:gd name="connsiteX33" fmla="*/ 371715 w 2147451"/>
              <a:gd name="connsiteY33" fmla="*/ 1111367 h 1153646"/>
              <a:gd name="connsiteX34" fmla="*/ 327797 w 2147451"/>
              <a:gd name="connsiteY34" fmla="*/ 978845 h 1153646"/>
              <a:gd name="connsiteX35" fmla="*/ 283881 w 2147451"/>
              <a:gd name="connsiteY35" fmla="*/ 1005349 h 1153646"/>
              <a:gd name="connsiteX36" fmla="*/ 196047 w 2147451"/>
              <a:gd name="connsiteY36" fmla="*/ 1071610 h 1153646"/>
              <a:gd name="connsiteX37" fmla="*/ 122852 w 2147451"/>
              <a:gd name="connsiteY37" fmla="*/ 1111367 h 1153646"/>
              <a:gd name="connsiteX38" fmla="*/ 5739 w 2147451"/>
              <a:gd name="connsiteY38" fmla="*/ 965593 h 1153646"/>
              <a:gd name="connsiteX39" fmla="*/ 0 w 2147451"/>
              <a:gd name="connsiteY39" fmla="*/ 965355 h 11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47451" h="1153646">
                <a:moveTo>
                  <a:pt x="0" y="0"/>
                </a:moveTo>
                <a:lnTo>
                  <a:pt x="2147451" y="0"/>
                </a:lnTo>
                <a:lnTo>
                  <a:pt x="2147451" y="1056817"/>
                </a:lnTo>
                <a:lnTo>
                  <a:pt x="2128395" y="1058358"/>
                </a:lnTo>
                <a:cubicBezTo>
                  <a:pt x="2099117" y="1053941"/>
                  <a:pt x="2064714" y="1060724"/>
                  <a:pt x="2040561" y="1045106"/>
                </a:cubicBezTo>
                <a:cubicBezTo>
                  <a:pt x="2024189" y="1034520"/>
                  <a:pt x="2031448" y="1009610"/>
                  <a:pt x="2025921" y="992097"/>
                </a:cubicBezTo>
                <a:cubicBezTo>
                  <a:pt x="2021681" y="978666"/>
                  <a:pt x="2016161" y="965593"/>
                  <a:pt x="2011282" y="952341"/>
                </a:cubicBezTo>
                <a:cubicBezTo>
                  <a:pt x="1902247" y="1018145"/>
                  <a:pt x="2036163" y="933571"/>
                  <a:pt x="1923448" y="1018602"/>
                </a:cubicBezTo>
                <a:cubicBezTo>
                  <a:pt x="1909933" y="1028798"/>
                  <a:pt x="1894171" y="1036271"/>
                  <a:pt x="1879532" y="1045106"/>
                </a:cubicBezTo>
                <a:cubicBezTo>
                  <a:pt x="1868048" y="1052037"/>
                  <a:pt x="1860013" y="1062775"/>
                  <a:pt x="1850253" y="1071610"/>
                </a:cubicBezTo>
                <a:lnTo>
                  <a:pt x="1777059" y="1137871"/>
                </a:lnTo>
                <a:cubicBezTo>
                  <a:pt x="1628030" y="1182840"/>
                  <a:pt x="1812502" y="1141361"/>
                  <a:pt x="1718503" y="886080"/>
                </a:cubicBezTo>
                <a:lnTo>
                  <a:pt x="1630669" y="872828"/>
                </a:lnTo>
                <a:cubicBezTo>
                  <a:pt x="1616030" y="881663"/>
                  <a:pt x="1602027" y="891430"/>
                  <a:pt x="1586751" y="899332"/>
                </a:cubicBezTo>
                <a:cubicBezTo>
                  <a:pt x="1567804" y="909133"/>
                  <a:pt x="1546353" y="914878"/>
                  <a:pt x="1528196" y="925836"/>
                </a:cubicBezTo>
                <a:cubicBezTo>
                  <a:pt x="1516712" y="932767"/>
                  <a:pt x="1508677" y="943506"/>
                  <a:pt x="1498917" y="952341"/>
                </a:cubicBezTo>
                <a:cubicBezTo>
                  <a:pt x="1484278" y="956758"/>
                  <a:pt x="1468398" y="958663"/>
                  <a:pt x="1455001" y="965593"/>
                </a:cubicBezTo>
                <a:cubicBezTo>
                  <a:pt x="1390785" y="998811"/>
                  <a:pt x="1404445" y="1004821"/>
                  <a:pt x="1352527" y="1045106"/>
                </a:cubicBezTo>
                <a:cubicBezTo>
                  <a:pt x="1334003" y="1059480"/>
                  <a:pt x="1313490" y="1071610"/>
                  <a:pt x="1293972" y="1084862"/>
                </a:cubicBezTo>
                <a:cubicBezTo>
                  <a:pt x="1289092" y="1058358"/>
                  <a:pt x="1285772" y="1031579"/>
                  <a:pt x="1279333" y="1005349"/>
                </a:cubicBezTo>
                <a:cubicBezTo>
                  <a:pt x="1275986" y="991713"/>
                  <a:pt x="1275605" y="975470"/>
                  <a:pt x="1264693" y="965593"/>
                </a:cubicBezTo>
                <a:cubicBezTo>
                  <a:pt x="1253781" y="955716"/>
                  <a:pt x="1235415" y="956758"/>
                  <a:pt x="1220777" y="952341"/>
                </a:cubicBezTo>
                <a:cubicBezTo>
                  <a:pt x="1160168" y="970629"/>
                  <a:pt x="1189698" y="957844"/>
                  <a:pt x="1132943" y="992097"/>
                </a:cubicBezTo>
                <a:cubicBezTo>
                  <a:pt x="1092750" y="1016354"/>
                  <a:pt x="1066213" y="1055446"/>
                  <a:pt x="1030470" y="1084862"/>
                </a:cubicBezTo>
                <a:cubicBezTo>
                  <a:pt x="979159" y="1127089"/>
                  <a:pt x="982669" y="1121373"/>
                  <a:pt x="927996" y="1137871"/>
                </a:cubicBezTo>
                <a:cubicBezTo>
                  <a:pt x="927996" y="1137871"/>
                  <a:pt x="909908" y="1049244"/>
                  <a:pt x="898718" y="1005349"/>
                </a:cubicBezTo>
                <a:cubicBezTo>
                  <a:pt x="895249" y="991738"/>
                  <a:pt x="888959" y="978845"/>
                  <a:pt x="884080" y="965593"/>
                </a:cubicBezTo>
                <a:cubicBezTo>
                  <a:pt x="849922" y="970010"/>
                  <a:pt x="815555" y="973257"/>
                  <a:pt x="781607" y="978845"/>
                </a:cubicBezTo>
                <a:cubicBezTo>
                  <a:pt x="713006" y="990136"/>
                  <a:pt x="711618" y="999739"/>
                  <a:pt x="635216" y="1018602"/>
                </a:cubicBezTo>
                <a:cubicBezTo>
                  <a:pt x="611211" y="1024529"/>
                  <a:pt x="585627" y="1024731"/>
                  <a:pt x="562021" y="1031854"/>
                </a:cubicBezTo>
                <a:cubicBezTo>
                  <a:pt x="541319" y="1038101"/>
                  <a:pt x="523523" y="1050576"/>
                  <a:pt x="503465" y="1058358"/>
                </a:cubicBezTo>
                <a:cubicBezTo>
                  <a:pt x="489282" y="1063861"/>
                  <a:pt x="474385" y="1067773"/>
                  <a:pt x="459549" y="1071610"/>
                </a:cubicBezTo>
                <a:cubicBezTo>
                  <a:pt x="440203" y="1076614"/>
                  <a:pt x="418988" y="1076717"/>
                  <a:pt x="400992" y="1084862"/>
                </a:cubicBezTo>
                <a:cubicBezTo>
                  <a:pt x="388648" y="1090450"/>
                  <a:pt x="377887" y="1122542"/>
                  <a:pt x="371715" y="1111367"/>
                </a:cubicBezTo>
                <a:cubicBezTo>
                  <a:pt x="257264" y="904148"/>
                  <a:pt x="419311" y="1061686"/>
                  <a:pt x="327797" y="978845"/>
                </a:cubicBezTo>
                <a:cubicBezTo>
                  <a:pt x="313158" y="987680"/>
                  <a:pt x="297619" y="995400"/>
                  <a:pt x="283881" y="1005349"/>
                </a:cubicBezTo>
                <a:cubicBezTo>
                  <a:pt x="227397" y="1046256"/>
                  <a:pt x="283238" y="1026507"/>
                  <a:pt x="196047" y="1071610"/>
                </a:cubicBezTo>
                <a:cubicBezTo>
                  <a:pt x="107365" y="1117484"/>
                  <a:pt x="191366" y="1049340"/>
                  <a:pt x="122852" y="1111367"/>
                </a:cubicBezTo>
                <a:cubicBezTo>
                  <a:pt x="4414" y="1138171"/>
                  <a:pt x="70658" y="1141898"/>
                  <a:pt x="5739" y="965593"/>
                </a:cubicBezTo>
                <a:lnTo>
                  <a:pt x="0" y="965355"/>
                </a:lnTo>
                <a:close/>
              </a:path>
            </a:pathLst>
          </a:custGeom>
          <a:ln>
            <a:solidFill>
              <a:schemeClr val="bg1">
                <a:lumMod val="75000"/>
              </a:schemeClr>
            </a:solidFill>
          </a:ln>
          <a:effectLst>
            <a:outerShdw blurRad="50800" dist="38100" dir="2700000" algn="tl" rotWithShape="0">
              <a:prstClr val="black">
                <a:alpha val="40000"/>
              </a:prstClr>
            </a:outerShdw>
          </a:effectLst>
        </p:spPr>
      </p:pic>
      <p:pic>
        <p:nvPicPr>
          <p:cNvPr id="26" name="Picture 25">
            <a:extLst>
              <a:ext uri="{FF2B5EF4-FFF2-40B4-BE49-F238E27FC236}">
                <a16:creationId xmlns:a16="http://schemas.microsoft.com/office/drawing/2014/main" id="{CF9654FA-9ED8-345A-F2FE-13E7C16005CE}"/>
              </a:ext>
            </a:extLst>
          </p:cNvPr>
          <p:cNvPicPr>
            <a:picLocks noChangeAspect="1"/>
          </p:cNvPicPr>
          <p:nvPr/>
        </p:nvPicPr>
        <p:blipFill>
          <a:blip r:embed="rId4"/>
          <a:stretch>
            <a:fillRect/>
          </a:stretch>
        </p:blipFill>
        <p:spPr>
          <a:xfrm>
            <a:off x="6941057" y="3320071"/>
            <a:ext cx="5092827" cy="3420000"/>
          </a:xfrm>
          <a:prstGeom prst="rect">
            <a:avLst/>
          </a:prstGeom>
        </p:spPr>
      </p:pic>
      <p:pic>
        <p:nvPicPr>
          <p:cNvPr id="27" name="Picture 26">
            <a:extLst>
              <a:ext uri="{FF2B5EF4-FFF2-40B4-BE49-F238E27FC236}">
                <a16:creationId xmlns:a16="http://schemas.microsoft.com/office/drawing/2014/main" id="{3D49ADD4-95E9-3E13-BBBE-6C644162DC7B}"/>
              </a:ext>
            </a:extLst>
          </p:cNvPr>
          <p:cNvPicPr>
            <a:picLocks noChangeAspect="1"/>
          </p:cNvPicPr>
          <p:nvPr/>
        </p:nvPicPr>
        <p:blipFill>
          <a:blip r:embed="rId5"/>
          <a:stretch>
            <a:fillRect/>
          </a:stretch>
        </p:blipFill>
        <p:spPr>
          <a:xfrm>
            <a:off x="3594823" y="1156779"/>
            <a:ext cx="4850716" cy="3420000"/>
          </a:xfrm>
          <a:prstGeom prst="rect">
            <a:avLst/>
          </a:prstGeom>
        </p:spPr>
      </p:pic>
      <p:sp>
        <p:nvSpPr>
          <p:cNvPr id="30" name="Rectangle 29">
            <a:extLst>
              <a:ext uri="{FF2B5EF4-FFF2-40B4-BE49-F238E27FC236}">
                <a16:creationId xmlns:a16="http://schemas.microsoft.com/office/drawing/2014/main" id="{BD7FBCBD-928F-DCEB-0793-B027A8E51793}"/>
              </a:ext>
            </a:extLst>
          </p:cNvPr>
          <p:cNvSpPr/>
          <p:nvPr/>
        </p:nvSpPr>
        <p:spPr>
          <a:xfrm>
            <a:off x="8207298" y="4230577"/>
            <a:ext cx="238241" cy="3462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93EE562-F140-1BCE-D114-F48846671610}"/>
              </a:ext>
            </a:extLst>
          </p:cNvPr>
          <p:cNvSpPr/>
          <p:nvPr/>
        </p:nvSpPr>
        <p:spPr>
          <a:xfrm>
            <a:off x="3594823" y="1199575"/>
            <a:ext cx="8439061" cy="554049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E6BAE5A-FD4C-154D-EBAC-E012FED6210D}"/>
              </a:ext>
            </a:extLst>
          </p:cNvPr>
          <p:cNvPicPr>
            <a:picLocks noChangeAspect="1"/>
          </p:cNvPicPr>
          <p:nvPr/>
        </p:nvPicPr>
        <p:blipFill>
          <a:blip r:embed="rId6"/>
          <a:stretch>
            <a:fillRect/>
          </a:stretch>
        </p:blipFill>
        <p:spPr>
          <a:xfrm>
            <a:off x="4825815" y="2238425"/>
            <a:ext cx="5059074" cy="3420000"/>
          </a:xfrm>
          <a:prstGeom prst="rect">
            <a:avLst/>
          </a:prstGeom>
        </p:spPr>
      </p:pic>
      <p:pic>
        <p:nvPicPr>
          <p:cNvPr id="2" name="Picture 1">
            <a:extLst>
              <a:ext uri="{FF2B5EF4-FFF2-40B4-BE49-F238E27FC236}">
                <a16:creationId xmlns:a16="http://schemas.microsoft.com/office/drawing/2014/main" id="{3DEBA2E4-22D1-733B-D525-E8C0C62B534E}"/>
              </a:ext>
            </a:extLst>
          </p:cNvPr>
          <p:cNvPicPr>
            <a:picLocks noChangeAspect="1"/>
          </p:cNvPicPr>
          <p:nvPr/>
        </p:nvPicPr>
        <p:blipFill rotWithShape="1">
          <a:blip r:embed="rId7"/>
          <a:srcRect l="2555" t="15584" r="3645" b="13809"/>
          <a:stretch/>
        </p:blipFill>
        <p:spPr>
          <a:xfrm>
            <a:off x="629013" y="2938177"/>
            <a:ext cx="2289279" cy="129240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18275CD1-C695-71E1-A4C1-3C0EBA5A2298}"/>
              </a:ext>
            </a:extLst>
          </p:cNvPr>
          <p:cNvSpPr txBox="1"/>
          <p:nvPr/>
        </p:nvSpPr>
        <p:spPr>
          <a:xfrm>
            <a:off x="36082" y="1681375"/>
            <a:ext cx="3475141" cy="461665"/>
          </a:xfrm>
          <a:prstGeom prst="rect">
            <a:avLst/>
          </a:prstGeom>
          <a:noFill/>
        </p:spPr>
        <p:txBody>
          <a:bodyPr wrap="square" rtlCol="0">
            <a:spAutoFit/>
          </a:bodyPr>
          <a:lstStyle>
            <a:defPPr>
              <a:defRPr lang="en-US"/>
            </a:defPPr>
            <a:lvl1pPr>
              <a:defRPr sz="2800">
                <a:solidFill>
                  <a:srgbClr val="0C6367"/>
                </a:solidFill>
              </a:defRPr>
            </a:lvl1pPr>
          </a:lstStyle>
          <a:p>
            <a:pPr algn="ctr"/>
            <a:r>
              <a:rPr lang="en-US" sz="2400" dirty="0"/>
              <a:t>PRIMARY RESEARCH </a:t>
            </a:r>
          </a:p>
        </p:txBody>
      </p:sp>
      <p:grpSp>
        <p:nvGrpSpPr>
          <p:cNvPr id="5" name="Group 4">
            <a:extLst>
              <a:ext uri="{FF2B5EF4-FFF2-40B4-BE49-F238E27FC236}">
                <a16:creationId xmlns:a16="http://schemas.microsoft.com/office/drawing/2014/main" id="{CC5EA49C-F32F-329B-4A3F-DDD66331E232}"/>
              </a:ext>
            </a:extLst>
          </p:cNvPr>
          <p:cNvGrpSpPr/>
          <p:nvPr/>
        </p:nvGrpSpPr>
        <p:grpSpPr>
          <a:xfrm>
            <a:off x="1140466" y="5025715"/>
            <a:ext cx="1266373" cy="1252800"/>
            <a:chOff x="3336498" y="4901018"/>
            <a:chExt cx="1266373" cy="1252800"/>
          </a:xfrm>
        </p:grpSpPr>
        <p:pic>
          <p:nvPicPr>
            <p:cNvPr id="6" name="Picture 5">
              <a:extLst>
                <a:ext uri="{FF2B5EF4-FFF2-40B4-BE49-F238E27FC236}">
                  <a16:creationId xmlns:a16="http://schemas.microsoft.com/office/drawing/2014/main" id="{68C9C3DD-E4B5-0A53-AA9D-FEA70335B13B}"/>
                </a:ext>
              </a:extLst>
            </p:cNvPr>
            <p:cNvPicPr>
              <a:picLocks noChangeAspect="1"/>
            </p:cNvPicPr>
            <p:nvPr/>
          </p:nvPicPr>
          <p:blipFill>
            <a:blip r:embed="rId8"/>
            <a:stretch>
              <a:fillRect/>
            </a:stretch>
          </p:blipFill>
          <p:spPr>
            <a:xfrm>
              <a:off x="3347300" y="4901018"/>
              <a:ext cx="1244769" cy="1252800"/>
            </a:xfrm>
            <a:prstGeom prst="rect">
              <a:avLst/>
            </a:prstGeom>
          </p:spPr>
        </p:pic>
        <p:sp>
          <p:nvSpPr>
            <p:cNvPr id="7" name="Rectangle 6">
              <a:extLst>
                <a:ext uri="{FF2B5EF4-FFF2-40B4-BE49-F238E27FC236}">
                  <a16:creationId xmlns:a16="http://schemas.microsoft.com/office/drawing/2014/main" id="{8ED400A0-1133-8713-2A64-43593969E529}"/>
                </a:ext>
              </a:extLst>
            </p:cNvPr>
            <p:cNvSpPr/>
            <p:nvPr/>
          </p:nvSpPr>
          <p:spPr>
            <a:xfrm>
              <a:off x="3336498" y="4901725"/>
              <a:ext cx="1266373" cy="1251387"/>
            </a:xfrm>
            <a:prstGeom prst="rect">
              <a:avLst/>
            </a:prstGeom>
            <a:noFill/>
            <a:ln w="19050">
              <a:solidFill>
                <a:srgbClr val="43A8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a:extLst>
              <a:ext uri="{FF2B5EF4-FFF2-40B4-BE49-F238E27FC236}">
                <a16:creationId xmlns:a16="http://schemas.microsoft.com/office/drawing/2014/main" id="{E72E35F4-45D2-0B1B-B4F4-0267DFC8D919}"/>
              </a:ext>
            </a:extLst>
          </p:cNvPr>
          <p:cNvSpPr txBox="1">
            <a:spLocks/>
          </p:cNvSpPr>
          <p:nvPr/>
        </p:nvSpPr>
        <p:spPr>
          <a:xfrm>
            <a:off x="838200" y="365126"/>
            <a:ext cx="9931508" cy="7346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504F4F"/>
                </a:solidFill>
              </a:rPr>
              <a:t>Education on the importance of responsible AI is essential.</a:t>
            </a:r>
            <a:endParaRPr lang="en-US" sz="3200" dirty="0"/>
          </a:p>
        </p:txBody>
      </p:sp>
    </p:spTree>
    <p:extLst>
      <p:ext uri="{BB962C8B-B14F-4D97-AF65-F5344CB8AC3E}">
        <p14:creationId xmlns:p14="http://schemas.microsoft.com/office/powerpoint/2010/main" val="1875133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60C8D27-FED9-1707-AFF6-76B3A4D70E3A}"/>
              </a:ext>
            </a:extLst>
          </p:cNvPr>
          <p:cNvPicPr>
            <a:picLocks noChangeAspect="1"/>
          </p:cNvPicPr>
          <p:nvPr/>
        </p:nvPicPr>
        <p:blipFill rotWithShape="1">
          <a:blip r:embed="rId3"/>
          <a:srcRect l="2555" t="15584" r="3645" b="13809"/>
          <a:stretch/>
        </p:blipFill>
        <p:spPr>
          <a:xfrm>
            <a:off x="629013" y="2938177"/>
            <a:ext cx="2289279" cy="12924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9FEB0A03-EA17-98FA-C4E3-9449287757F9}"/>
              </a:ext>
            </a:extLst>
          </p:cNvPr>
          <p:cNvPicPr>
            <a:picLocks noChangeAspect="1"/>
          </p:cNvPicPr>
          <p:nvPr/>
        </p:nvPicPr>
        <p:blipFill>
          <a:blip r:embed="rId4"/>
          <a:srcRect b="6153"/>
          <a:stretch>
            <a:fillRect/>
          </a:stretch>
        </p:blipFill>
        <p:spPr>
          <a:xfrm>
            <a:off x="-4523390" y="2199889"/>
            <a:ext cx="2451600" cy="1317038"/>
          </a:xfrm>
          <a:custGeom>
            <a:avLst/>
            <a:gdLst>
              <a:gd name="connsiteX0" fmla="*/ 0 w 2147451"/>
              <a:gd name="connsiteY0" fmla="*/ 0 h 1153646"/>
              <a:gd name="connsiteX1" fmla="*/ 2147451 w 2147451"/>
              <a:gd name="connsiteY1" fmla="*/ 0 h 1153646"/>
              <a:gd name="connsiteX2" fmla="*/ 2147451 w 2147451"/>
              <a:gd name="connsiteY2" fmla="*/ 1056817 h 1153646"/>
              <a:gd name="connsiteX3" fmla="*/ 2128395 w 2147451"/>
              <a:gd name="connsiteY3" fmla="*/ 1058358 h 1153646"/>
              <a:gd name="connsiteX4" fmla="*/ 2040561 w 2147451"/>
              <a:gd name="connsiteY4" fmla="*/ 1045106 h 1153646"/>
              <a:gd name="connsiteX5" fmla="*/ 2025921 w 2147451"/>
              <a:gd name="connsiteY5" fmla="*/ 992097 h 1153646"/>
              <a:gd name="connsiteX6" fmla="*/ 2011282 w 2147451"/>
              <a:gd name="connsiteY6" fmla="*/ 952341 h 1153646"/>
              <a:gd name="connsiteX7" fmla="*/ 1923448 w 2147451"/>
              <a:gd name="connsiteY7" fmla="*/ 1018602 h 1153646"/>
              <a:gd name="connsiteX8" fmla="*/ 1879532 w 2147451"/>
              <a:gd name="connsiteY8" fmla="*/ 1045106 h 1153646"/>
              <a:gd name="connsiteX9" fmla="*/ 1850253 w 2147451"/>
              <a:gd name="connsiteY9" fmla="*/ 1071610 h 1153646"/>
              <a:gd name="connsiteX10" fmla="*/ 1777059 w 2147451"/>
              <a:gd name="connsiteY10" fmla="*/ 1137871 h 1153646"/>
              <a:gd name="connsiteX11" fmla="*/ 1718503 w 2147451"/>
              <a:gd name="connsiteY11" fmla="*/ 886080 h 1153646"/>
              <a:gd name="connsiteX12" fmla="*/ 1630669 w 2147451"/>
              <a:gd name="connsiteY12" fmla="*/ 872828 h 1153646"/>
              <a:gd name="connsiteX13" fmla="*/ 1586751 w 2147451"/>
              <a:gd name="connsiteY13" fmla="*/ 899332 h 1153646"/>
              <a:gd name="connsiteX14" fmla="*/ 1528196 w 2147451"/>
              <a:gd name="connsiteY14" fmla="*/ 925836 h 1153646"/>
              <a:gd name="connsiteX15" fmla="*/ 1498917 w 2147451"/>
              <a:gd name="connsiteY15" fmla="*/ 952341 h 1153646"/>
              <a:gd name="connsiteX16" fmla="*/ 1455001 w 2147451"/>
              <a:gd name="connsiteY16" fmla="*/ 965593 h 1153646"/>
              <a:gd name="connsiteX17" fmla="*/ 1352527 w 2147451"/>
              <a:gd name="connsiteY17" fmla="*/ 1045106 h 1153646"/>
              <a:gd name="connsiteX18" fmla="*/ 1293972 w 2147451"/>
              <a:gd name="connsiteY18" fmla="*/ 1084862 h 1153646"/>
              <a:gd name="connsiteX19" fmla="*/ 1279333 w 2147451"/>
              <a:gd name="connsiteY19" fmla="*/ 1005349 h 1153646"/>
              <a:gd name="connsiteX20" fmla="*/ 1264693 w 2147451"/>
              <a:gd name="connsiteY20" fmla="*/ 965593 h 1153646"/>
              <a:gd name="connsiteX21" fmla="*/ 1220777 w 2147451"/>
              <a:gd name="connsiteY21" fmla="*/ 952341 h 1153646"/>
              <a:gd name="connsiteX22" fmla="*/ 1132943 w 2147451"/>
              <a:gd name="connsiteY22" fmla="*/ 992097 h 1153646"/>
              <a:gd name="connsiteX23" fmla="*/ 1030470 w 2147451"/>
              <a:gd name="connsiteY23" fmla="*/ 1084862 h 1153646"/>
              <a:gd name="connsiteX24" fmla="*/ 927996 w 2147451"/>
              <a:gd name="connsiteY24" fmla="*/ 1137871 h 1153646"/>
              <a:gd name="connsiteX25" fmla="*/ 898718 w 2147451"/>
              <a:gd name="connsiteY25" fmla="*/ 1005349 h 1153646"/>
              <a:gd name="connsiteX26" fmla="*/ 884080 w 2147451"/>
              <a:gd name="connsiteY26" fmla="*/ 965593 h 1153646"/>
              <a:gd name="connsiteX27" fmla="*/ 781607 w 2147451"/>
              <a:gd name="connsiteY27" fmla="*/ 978845 h 1153646"/>
              <a:gd name="connsiteX28" fmla="*/ 635216 w 2147451"/>
              <a:gd name="connsiteY28" fmla="*/ 1018602 h 1153646"/>
              <a:gd name="connsiteX29" fmla="*/ 562021 w 2147451"/>
              <a:gd name="connsiteY29" fmla="*/ 1031854 h 1153646"/>
              <a:gd name="connsiteX30" fmla="*/ 503465 w 2147451"/>
              <a:gd name="connsiteY30" fmla="*/ 1058358 h 1153646"/>
              <a:gd name="connsiteX31" fmla="*/ 459549 w 2147451"/>
              <a:gd name="connsiteY31" fmla="*/ 1071610 h 1153646"/>
              <a:gd name="connsiteX32" fmla="*/ 400992 w 2147451"/>
              <a:gd name="connsiteY32" fmla="*/ 1084862 h 1153646"/>
              <a:gd name="connsiteX33" fmla="*/ 371715 w 2147451"/>
              <a:gd name="connsiteY33" fmla="*/ 1111367 h 1153646"/>
              <a:gd name="connsiteX34" fmla="*/ 327797 w 2147451"/>
              <a:gd name="connsiteY34" fmla="*/ 978845 h 1153646"/>
              <a:gd name="connsiteX35" fmla="*/ 283881 w 2147451"/>
              <a:gd name="connsiteY35" fmla="*/ 1005349 h 1153646"/>
              <a:gd name="connsiteX36" fmla="*/ 196047 w 2147451"/>
              <a:gd name="connsiteY36" fmla="*/ 1071610 h 1153646"/>
              <a:gd name="connsiteX37" fmla="*/ 122852 w 2147451"/>
              <a:gd name="connsiteY37" fmla="*/ 1111367 h 1153646"/>
              <a:gd name="connsiteX38" fmla="*/ 5739 w 2147451"/>
              <a:gd name="connsiteY38" fmla="*/ 965593 h 1153646"/>
              <a:gd name="connsiteX39" fmla="*/ 0 w 2147451"/>
              <a:gd name="connsiteY39" fmla="*/ 965355 h 11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47451" h="1153646">
                <a:moveTo>
                  <a:pt x="0" y="0"/>
                </a:moveTo>
                <a:lnTo>
                  <a:pt x="2147451" y="0"/>
                </a:lnTo>
                <a:lnTo>
                  <a:pt x="2147451" y="1056817"/>
                </a:lnTo>
                <a:lnTo>
                  <a:pt x="2128395" y="1058358"/>
                </a:lnTo>
                <a:cubicBezTo>
                  <a:pt x="2099117" y="1053941"/>
                  <a:pt x="2064714" y="1060724"/>
                  <a:pt x="2040561" y="1045106"/>
                </a:cubicBezTo>
                <a:cubicBezTo>
                  <a:pt x="2024189" y="1034520"/>
                  <a:pt x="2031448" y="1009610"/>
                  <a:pt x="2025921" y="992097"/>
                </a:cubicBezTo>
                <a:cubicBezTo>
                  <a:pt x="2021681" y="978666"/>
                  <a:pt x="2016161" y="965593"/>
                  <a:pt x="2011282" y="952341"/>
                </a:cubicBezTo>
                <a:cubicBezTo>
                  <a:pt x="1902247" y="1018145"/>
                  <a:pt x="2036163" y="933571"/>
                  <a:pt x="1923448" y="1018602"/>
                </a:cubicBezTo>
                <a:cubicBezTo>
                  <a:pt x="1909933" y="1028798"/>
                  <a:pt x="1894171" y="1036271"/>
                  <a:pt x="1879532" y="1045106"/>
                </a:cubicBezTo>
                <a:cubicBezTo>
                  <a:pt x="1868048" y="1052037"/>
                  <a:pt x="1860013" y="1062775"/>
                  <a:pt x="1850253" y="1071610"/>
                </a:cubicBezTo>
                <a:lnTo>
                  <a:pt x="1777059" y="1137871"/>
                </a:lnTo>
                <a:cubicBezTo>
                  <a:pt x="1628030" y="1182840"/>
                  <a:pt x="1812502" y="1141361"/>
                  <a:pt x="1718503" y="886080"/>
                </a:cubicBezTo>
                <a:lnTo>
                  <a:pt x="1630669" y="872828"/>
                </a:lnTo>
                <a:cubicBezTo>
                  <a:pt x="1616030" y="881663"/>
                  <a:pt x="1602027" y="891430"/>
                  <a:pt x="1586751" y="899332"/>
                </a:cubicBezTo>
                <a:cubicBezTo>
                  <a:pt x="1567804" y="909133"/>
                  <a:pt x="1546353" y="914878"/>
                  <a:pt x="1528196" y="925836"/>
                </a:cubicBezTo>
                <a:cubicBezTo>
                  <a:pt x="1516712" y="932767"/>
                  <a:pt x="1508677" y="943506"/>
                  <a:pt x="1498917" y="952341"/>
                </a:cubicBezTo>
                <a:cubicBezTo>
                  <a:pt x="1484278" y="956758"/>
                  <a:pt x="1468398" y="958663"/>
                  <a:pt x="1455001" y="965593"/>
                </a:cubicBezTo>
                <a:cubicBezTo>
                  <a:pt x="1390785" y="998811"/>
                  <a:pt x="1404445" y="1004821"/>
                  <a:pt x="1352527" y="1045106"/>
                </a:cubicBezTo>
                <a:cubicBezTo>
                  <a:pt x="1334003" y="1059480"/>
                  <a:pt x="1313490" y="1071610"/>
                  <a:pt x="1293972" y="1084862"/>
                </a:cubicBezTo>
                <a:cubicBezTo>
                  <a:pt x="1289092" y="1058358"/>
                  <a:pt x="1285772" y="1031579"/>
                  <a:pt x="1279333" y="1005349"/>
                </a:cubicBezTo>
                <a:cubicBezTo>
                  <a:pt x="1275986" y="991713"/>
                  <a:pt x="1275605" y="975470"/>
                  <a:pt x="1264693" y="965593"/>
                </a:cubicBezTo>
                <a:cubicBezTo>
                  <a:pt x="1253781" y="955716"/>
                  <a:pt x="1235415" y="956758"/>
                  <a:pt x="1220777" y="952341"/>
                </a:cubicBezTo>
                <a:cubicBezTo>
                  <a:pt x="1160168" y="970629"/>
                  <a:pt x="1189698" y="957844"/>
                  <a:pt x="1132943" y="992097"/>
                </a:cubicBezTo>
                <a:cubicBezTo>
                  <a:pt x="1092750" y="1016354"/>
                  <a:pt x="1066213" y="1055446"/>
                  <a:pt x="1030470" y="1084862"/>
                </a:cubicBezTo>
                <a:cubicBezTo>
                  <a:pt x="979159" y="1127089"/>
                  <a:pt x="982669" y="1121373"/>
                  <a:pt x="927996" y="1137871"/>
                </a:cubicBezTo>
                <a:cubicBezTo>
                  <a:pt x="927996" y="1137871"/>
                  <a:pt x="909908" y="1049244"/>
                  <a:pt x="898718" y="1005349"/>
                </a:cubicBezTo>
                <a:cubicBezTo>
                  <a:pt x="895249" y="991738"/>
                  <a:pt x="888959" y="978845"/>
                  <a:pt x="884080" y="965593"/>
                </a:cubicBezTo>
                <a:cubicBezTo>
                  <a:pt x="849922" y="970010"/>
                  <a:pt x="815555" y="973257"/>
                  <a:pt x="781607" y="978845"/>
                </a:cubicBezTo>
                <a:cubicBezTo>
                  <a:pt x="713006" y="990136"/>
                  <a:pt x="711618" y="999739"/>
                  <a:pt x="635216" y="1018602"/>
                </a:cubicBezTo>
                <a:cubicBezTo>
                  <a:pt x="611211" y="1024529"/>
                  <a:pt x="585627" y="1024731"/>
                  <a:pt x="562021" y="1031854"/>
                </a:cubicBezTo>
                <a:cubicBezTo>
                  <a:pt x="541319" y="1038101"/>
                  <a:pt x="523523" y="1050576"/>
                  <a:pt x="503465" y="1058358"/>
                </a:cubicBezTo>
                <a:cubicBezTo>
                  <a:pt x="489282" y="1063861"/>
                  <a:pt x="474385" y="1067773"/>
                  <a:pt x="459549" y="1071610"/>
                </a:cubicBezTo>
                <a:cubicBezTo>
                  <a:pt x="440203" y="1076614"/>
                  <a:pt x="418988" y="1076717"/>
                  <a:pt x="400992" y="1084862"/>
                </a:cubicBezTo>
                <a:cubicBezTo>
                  <a:pt x="388648" y="1090450"/>
                  <a:pt x="377887" y="1122542"/>
                  <a:pt x="371715" y="1111367"/>
                </a:cubicBezTo>
                <a:cubicBezTo>
                  <a:pt x="257264" y="904148"/>
                  <a:pt x="419311" y="1061686"/>
                  <a:pt x="327797" y="978845"/>
                </a:cubicBezTo>
                <a:cubicBezTo>
                  <a:pt x="313158" y="987680"/>
                  <a:pt x="297619" y="995400"/>
                  <a:pt x="283881" y="1005349"/>
                </a:cubicBezTo>
                <a:cubicBezTo>
                  <a:pt x="227397" y="1046256"/>
                  <a:pt x="283238" y="1026507"/>
                  <a:pt x="196047" y="1071610"/>
                </a:cubicBezTo>
                <a:cubicBezTo>
                  <a:pt x="107365" y="1117484"/>
                  <a:pt x="191366" y="1049340"/>
                  <a:pt x="122852" y="1111367"/>
                </a:cubicBezTo>
                <a:cubicBezTo>
                  <a:pt x="4414" y="1138171"/>
                  <a:pt x="70658" y="1141898"/>
                  <a:pt x="5739" y="965593"/>
                </a:cubicBezTo>
                <a:lnTo>
                  <a:pt x="0" y="965355"/>
                </a:lnTo>
                <a:close/>
              </a:path>
            </a:pathLst>
          </a:custGeom>
          <a:ln>
            <a:solidFill>
              <a:schemeClr val="bg1">
                <a:lumMod val="75000"/>
              </a:schemeClr>
            </a:solidFill>
          </a:ln>
          <a:effectLst>
            <a:outerShdw blurRad="50800" dist="38100" dir="2700000" algn="tl" rotWithShape="0">
              <a:prstClr val="black">
                <a:alpha val="40000"/>
              </a:prstClr>
            </a:outerShdw>
          </a:effectLst>
        </p:spPr>
      </p:pic>
      <p:sp>
        <p:nvSpPr>
          <p:cNvPr id="4" name="Title 1">
            <a:extLst>
              <a:ext uri="{FF2B5EF4-FFF2-40B4-BE49-F238E27FC236}">
                <a16:creationId xmlns:a16="http://schemas.microsoft.com/office/drawing/2014/main" id="{ADDC9F5B-CB1D-4F50-F8EA-8E46F471C381}"/>
              </a:ext>
            </a:extLst>
          </p:cNvPr>
          <p:cNvSpPr>
            <a:spLocks noGrp="1"/>
          </p:cNvSpPr>
          <p:nvPr>
            <p:ph type="title"/>
          </p:nvPr>
        </p:nvSpPr>
        <p:spPr>
          <a:xfrm>
            <a:off x="838200" y="365126"/>
            <a:ext cx="9931508" cy="734624"/>
          </a:xfrm>
        </p:spPr>
        <p:txBody>
          <a:bodyPr>
            <a:noAutofit/>
          </a:bodyPr>
          <a:lstStyle/>
          <a:p>
            <a:r>
              <a:rPr lang="en-GB" sz="3200" dirty="0">
                <a:solidFill>
                  <a:srgbClr val="504F4F"/>
                </a:solidFill>
              </a:rPr>
              <a:t>Education on the importance of responsible AI is essential.</a:t>
            </a:r>
            <a:endParaRPr lang="en-US" sz="3200" dirty="0"/>
          </a:p>
        </p:txBody>
      </p:sp>
      <p:sp>
        <p:nvSpPr>
          <p:cNvPr id="15" name="TextBox 14">
            <a:extLst>
              <a:ext uri="{FF2B5EF4-FFF2-40B4-BE49-F238E27FC236}">
                <a16:creationId xmlns:a16="http://schemas.microsoft.com/office/drawing/2014/main" id="{6CB25DD5-45D6-E461-0ED2-E406E0955324}"/>
              </a:ext>
            </a:extLst>
          </p:cNvPr>
          <p:cNvSpPr txBox="1"/>
          <p:nvPr/>
        </p:nvSpPr>
        <p:spPr>
          <a:xfrm>
            <a:off x="36082" y="1681375"/>
            <a:ext cx="3475141" cy="461665"/>
          </a:xfrm>
          <a:prstGeom prst="rect">
            <a:avLst/>
          </a:prstGeom>
          <a:noFill/>
        </p:spPr>
        <p:txBody>
          <a:bodyPr wrap="square" rtlCol="0">
            <a:spAutoFit/>
          </a:bodyPr>
          <a:lstStyle>
            <a:defPPr>
              <a:defRPr lang="en-US"/>
            </a:defPPr>
            <a:lvl1pPr>
              <a:defRPr sz="2800">
                <a:solidFill>
                  <a:srgbClr val="0C6367"/>
                </a:solidFill>
              </a:defRPr>
            </a:lvl1pPr>
          </a:lstStyle>
          <a:p>
            <a:pPr algn="ctr"/>
            <a:r>
              <a:rPr lang="en-US" sz="2400" dirty="0"/>
              <a:t>PRIMARY RESEARCH </a:t>
            </a:r>
          </a:p>
        </p:txBody>
      </p:sp>
      <p:grpSp>
        <p:nvGrpSpPr>
          <p:cNvPr id="13" name="Group 12">
            <a:extLst>
              <a:ext uri="{FF2B5EF4-FFF2-40B4-BE49-F238E27FC236}">
                <a16:creationId xmlns:a16="http://schemas.microsoft.com/office/drawing/2014/main" id="{E788F8E1-F259-CCBB-8CC2-0D8EFDC2552F}"/>
              </a:ext>
            </a:extLst>
          </p:cNvPr>
          <p:cNvGrpSpPr/>
          <p:nvPr/>
        </p:nvGrpSpPr>
        <p:grpSpPr>
          <a:xfrm>
            <a:off x="1140466" y="5025715"/>
            <a:ext cx="1266373" cy="1252800"/>
            <a:chOff x="3336498" y="4901018"/>
            <a:chExt cx="1266373" cy="1252800"/>
          </a:xfrm>
        </p:grpSpPr>
        <p:pic>
          <p:nvPicPr>
            <p:cNvPr id="11" name="Picture 10">
              <a:extLst>
                <a:ext uri="{FF2B5EF4-FFF2-40B4-BE49-F238E27FC236}">
                  <a16:creationId xmlns:a16="http://schemas.microsoft.com/office/drawing/2014/main" id="{EC3CB584-3D1F-CE0A-2760-162C59267AA0}"/>
                </a:ext>
              </a:extLst>
            </p:cNvPr>
            <p:cNvPicPr>
              <a:picLocks noChangeAspect="1"/>
            </p:cNvPicPr>
            <p:nvPr/>
          </p:nvPicPr>
          <p:blipFill>
            <a:blip r:embed="rId5"/>
            <a:stretch>
              <a:fillRect/>
            </a:stretch>
          </p:blipFill>
          <p:spPr>
            <a:xfrm>
              <a:off x="3347300" y="4901018"/>
              <a:ext cx="1244769" cy="1252800"/>
            </a:xfrm>
            <a:prstGeom prst="rect">
              <a:avLst/>
            </a:prstGeom>
          </p:spPr>
        </p:pic>
        <p:sp>
          <p:nvSpPr>
            <p:cNvPr id="12" name="Rectangle 11">
              <a:extLst>
                <a:ext uri="{FF2B5EF4-FFF2-40B4-BE49-F238E27FC236}">
                  <a16:creationId xmlns:a16="http://schemas.microsoft.com/office/drawing/2014/main" id="{668A2C3F-1D05-A4DC-3B21-770C9657A9DD}"/>
                </a:ext>
              </a:extLst>
            </p:cNvPr>
            <p:cNvSpPr/>
            <p:nvPr/>
          </p:nvSpPr>
          <p:spPr>
            <a:xfrm>
              <a:off x="3336498" y="4901725"/>
              <a:ext cx="1266373" cy="1251387"/>
            </a:xfrm>
            <a:prstGeom prst="rect">
              <a:avLst/>
            </a:prstGeom>
            <a:noFill/>
            <a:ln w="19050">
              <a:solidFill>
                <a:srgbClr val="43A8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3D49ADD4-95E9-3E13-BBBE-6C644162DC7B}"/>
              </a:ext>
            </a:extLst>
          </p:cNvPr>
          <p:cNvPicPr>
            <a:picLocks noChangeAspect="1"/>
          </p:cNvPicPr>
          <p:nvPr/>
        </p:nvPicPr>
        <p:blipFill>
          <a:blip r:embed="rId6"/>
          <a:stretch>
            <a:fillRect/>
          </a:stretch>
        </p:blipFill>
        <p:spPr>
          <a:xfrm>
            <a:off x="3594823" y="1156779"/>
            <a:ext cx="4850716" cy="3420000"/>
          </a:xfrm>
          <a:prstGeom prst="rect">
            <a:avLst/>
          </a:prstGeom>
        </p:spPr>
      </p:pic>
      <p:pic>
        <p:nvPicPr>
          <p:cNvPr id="28" name="Picture 27">
            <a:extLst>
              <a:ext uri="{FF2B5EF4-FFF2-40B4-BE49-F238E27FC236}">
                <a16:creationId xmlns:a16="http://schemas.microsoft.com/office/drawing/2014/main" id="{0E6BAE5A-FD4C-154D-EBAC-E012FED6210D}"/>
              </a:ext>
            </a:extLst>
          </p:cNvPr>
          <p:cNvPicPr>
            <a:picLocks noChangeAspect="1"/>
          </p:cNvPicPr>
          <p:nvPr/>
        </p:nvPicPr>
        <p:blipFill>
          <a:blip r:embed="rId7"/>
          <a:stretch>
            <a:fillRect/>
          </a:stretch>
        </p:blipFill>
        <p:spPr>
          <a:xfrm>
            <a:off x="4825815" y="2238425"/>
            <a:ext cx="5059074" cy="3420000"/>
          </a:xfrm>
          <a:prstGeom prst="rect">
            <a:avLst/>
          </a:prstGeom>
        </p:spPr>
      </p:pic>
      <p:sp>
        <p:nvSpPr>
          <p:cNvPr id="29" name="Rectangle 28">
            <a:extLst>
              <a:ext uri="{FF2B5EF4-FFF2-40B4-BE49-F238E27FC236}">
                <a16:creationId xmlns:a16="http://schemas.microsoft.com/office/drawing/2014/main" id="{393EE562-F140-1BCE-D114-F48846671610}"/>
              </a:ext>
            </a:extLst>
          </p:cNvPr>
          <p:cNvSpPr/>
          <p:nvPr/>
        </p:nvSpPr>
        <p:spPr>
          <a:xfrm>
            <a:off x="3594823" y="1199575"/>
            <a:ext cx="8439061" cy="5540496"/>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F9654FA-9ED8-345A-F2FE-13E7C16005CE}"/>
              </a:ext>
            </a:extLst>
          </p:cNvPr>
          <p:cNvPicPr>
            <a:picLocks noChangeAspect="1"/>
          </p:cNvPicPr>
          <p:nvPr/>
        </p:nvPicPr>
        <p:blipFill>
          <a:blip r:embed="rId8"/>
          <a:stretch>
            <a:fillRect/>
          </a:stretch>
        </p:blipFill>
        <p:spPr>
          <a:xfrm>
            <a:off x="6941057" y="3320071"/>
            <a:ext cx="5092827" cy="3420000"/>
          </a:xfrm>
          <a:prstGeom prst="rect">
            <a:avLst/>
          </a:prstGeom>
        </p:spPr>
      </p:pic>
      <p:sp>
        <p:nvSpPr>
          <p:cNvPr id="30" name="Rectangle 29">
            <a:extLst>
              <a:ext uri="{FF2B5EF4-FFF2-40B4-BE49-F238E27FC236}">
                <a16:creationId xmlns:a16="http://schemas.microsoft.com/office/drawing/2014/main" id="{BD7FBCBD-928F-DCEB-0793-B027A8E51793}"/>
              </a:ext>
            </a:extLst>
          </p:cNvPr>
          <p:cNvSpPr/>
          <p:nvPr/>
        </p:nvSpPr>
        <p:spPr>
          <a:xfrm>
            <a:off x="11965258" y="6668429"/>
            <a:ext cx="182138" cy="171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9903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21423</TotalTime>
  <Words>625</Words>
  <Application>Microsoft Macintosh PowerPoint</Application>
  <PresentationFormat>Widescreen</PresentationFormat>
  <Paragraphs>124</Paragraphs>
  <Slides>11</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Söhne</vt:lpstr>
      <vt:lpstr>Office Theme</vt:lpstr>
      <vt:lpstr>Ethical and responsible AI</vt:lpstr>
      <vt:lpstr>What is ethical and responsible AI?</vt:lpstr>
      <vt:lpstr>Ensuring models are responsible and ethical becomes more complex as AI advances.</vt:lpstr>
      <vt:lpstr>Regulation, frameworks, and standard operating procedures can help ensure responsible AI development.</vt:lpstr>
      <vt:lpstr>The equalised odds metric can be used to assess a model's fairness. </vt:lpstr>
      <vt:lpstr>Ethical frameworks such as Bentham’s felicific calculus can help us work towards developing moral AI.</vt:lpstr>
      <vt:lpstr>Education on the importance of responsible AI is essential.</vt:lpstr>
      <vt:lpstr>PowerPoint Presentation</vt:lpstr>
      <vt:lpstr>Education on the importance of responsible AI is essential.</vt:lpstr>
      <vt:lpstr> Thank you!  </vt:lpstr>
      <vt:lpstr>Developing Moral AI to Support Antimicrobial Decision Making.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W.J. Bolton</dc:creator>
  <cp:lastModifiedBy>Bolton, William</cp:lastModifiedBy>
  <cp:revision>70</cp:revision>
  <dcterms:created xsi:type="dcterms:W3CDTF">2022-10-13T14:23:14Z</dcterms:created>
  <dcterms:modified xsi:type="dcterms:W3CDTF">2023-12-14T15:15:52Z</dcterms:modified>
</cp:coreProperties>
</file>